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4"/>
  </p:notesMasterIdLst>
  <p:handoutMasterIdLst>
    <p:handoutMasterId r:id="rId85"/>
  </p:handoutMasterIdLst>
  <p:sldIdLst>
    <p:sldId id="349" r:id="rId5"/>
    <p:sldId id="350" r:id="rId6"/>
    <p:sldId id="318" r:id="rId7"/>
    <p:sldId id="324" r:id="rId8"/>
    <p:sldId id="323" r:id="rId9"/>
    <p:sldId id="313" r:id="rId10"/>
    <p:sldId id="317" r:id="rId11"/>
    <p:sldId id="334" r:id="rId12"/>
    <p:sldId id="312" r:id="rId13"/>
    <p:sldId id="325" r:id="rId14"/>
    <p:sldId id="403" r:id="rId15"/>
    <p:sldId id="326" r:id="rId16"/>
    <p:sldId id="402" r:id="rId17"/>
    <p:sldId id="332" r:id="rId18"/>
    <p:sldId id="360" r:id="rId19"/>
    <p:sldId id="355" r:id="rId20"/>
    <p:sldId id="354" r:id="rId21"/>
    <p:sldId id="356" r:id="rId22"/>
    <p:sldId id="357" r:id="rId23"/>
    <p:sldId id="358" r:id="rId24"/>
    <p:sldId id="359" r:id="rId25"/>
    <p:sldId id="365" r:id="rId26"/>
    <p:sldId id="366" r:id="rId27"/>
    <p:sldId id="376" r:id="rId28"/>
    <p:sldId id="389" r:id="rId29"/>
    <p:sldId id="390" r:id="rId30"/>
    <p:sldId id="391" r:id="rId31"/>
    <p:sldId id="392" r:id="rId32"/>
    <p:sldId id="393" r:id="rId33"/>
    <p:sldId id="404" r:id="rId34"/>
    <p:sldId id="333" r:id="rId35"/>
    <p:sldId id="343" r:id="rId36"/>
    <p:sldId id="405" r:id="rId37"/>
    <p:sldId id="342" r:id="rId38"/>
    <p:sldId id="367" r:id="rId39"/>
    <p:sldId id="361" r:id="rId40"/>
    <p:sldId id="368" r:id="rId41"/>
    <p:sldId id="362" r:id="rId42"/>
    <p:sldId id="369" r:id="rId43"/>
    <p:sldId id="363" r:id="rId44"/>
    <p:sldId id="372" r:id="rId45"/>
    <p:sldId id="364" r:id="rId46"/>
    <p:sldId id="373" r:id="rId47"/>
    <p:sldId id="352" r:id="rId48"/>
    <p:sldId id="406" r:id="rId49"/>
    <p:sldId id="395" r:id="rId50"/>
    <p:sldId id="415" r:id="rId51"/>
    <p:sldId id="371" r:id="rId52"/>
    <p:sldId id="414" r:id="rId53"/>
    <p:sldId id="398" r:id="rId54"/>
    <p:sldId id="418" r:id="rId55"/>
    <p:sldId id="316" r:id="rId56"/>
    <p:sldId id="399" r:id="rId57"/>
    <p:sldId id="408" r:id="rId58"/>
    <p:sldId id="339" r:id="rId59"/>
    <p:sldId id="347" r:id="rId60"/>
    <p:sldId id="346" r:id="rId61"/>
    <p:sldId id="375" r:id="rId62"/>
    <p:sldId id="377" r:id="rId63"/>
    <p:sldId id="420" r:id="rId64"/>
    <p:sldId id="419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401" r:id="rId77"/>
    <p:sldId id="400" r:id="rId78"/>
    <p:sldId id="409" r:id="rId79"/>
    <p:sldId id="410" r:id="rId80"/>
    <p:sldId id="411" r:id="rId81"/>
    <p:sldId id="412" r:id="rId82"/>
    <p:sldId id="41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AHAN JOSEPH MANUEL" initials="CJM" lastIdx="4" clrIdx="0">
    <p:extLst>
      <p:ext uri="{19B8F6BF-5375-455C-9EA6-DF929625EA0E}">
        <p15:presenceInfo xmlns:p15="http://schemas.microsoft.com/office/powerpoint/2012/main" userId="S::cmanuel@wisc.edu::32a40abd-d6bc-4044-a9df-c17e8d4d1722" providerId="AD"/>
      </p:ext>
    </p:extLst>
  </p:cmAuthor>
  <p:cmAuthor id="2" name="JILLIAN MARIE WEDIN" initials="JW" lastIdx="2" clrIdx="1">
    <p:extLst>
      <p:ext uri="{19B8F6BF-5375-455C-9EA6-DF929625EA0E}">
        <p15:presenceInfo xmlns:p15="http://schemas.microsoft.com/office/powerpoint/2012/main" userId="S::wedin@wisc.edu::8b4b4bec-b057-4685-bd3f-aed009e9e2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2B5233"/>
    <a:srgbClr val="206B37"/>
    <a:srgbClr val="87BD25"/>
    <a:srgbClr val="75787A"/>
    <a:srgbClr val="545759"/>
    <a:srgbClr val="F0AC45"/>
    <a:srgbClr val="092B49"/>
    <a:srgbClr val="062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illianwedin\Downloads\Exploratory_Analysis%20(3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illianwedin\Desktop\GB%20777\Consulting%20Practicum\Powerpoint%20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illianwedin\Desktop\GB%20777\Consulting%20Practicum\Powerpoint%20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r>
              <a:rPr lang="en-US" sz="1800">
                <a:latin typeface="Cambria" panose="02040503050406030204" pitchFamily="18" charset="0"/>
              </a:rPr>
              <a:t>Average Discretionary</a:t>
            </a:r>
            <a:r>
              <a:rPr lang="en-US" sz="1800" baseline="0">
                <a:latin typeface="Cambria" panose="02040503050406030204" pitchFamily="18" charset="0"/>
              </a:rPr>
              <a:t> Spend Predictor by Cluster</a:t>
            </a:r>
            <a:endParaRPr lang="en-US" sz="1800">
              <a:latin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'SPEND_EX Charts'!$B$3</c:f>
              <c:strCache>
                <c:ptCount val="1"/>
                <c:pt idx="0">
                  <c:v>Average of SPENDEX_PLUS_V2</c:v>
                </c:pt>
              </c:strCache>
            </c:strRef>
          </c:tx>
          <c:spPr>
            <a:solidFill>
              <a:srgbClr val="AD9C67"/>
            </a:solidFill>
            <a:ln>
              <a:noFill/>
            </a:ln>
            <a:effectLst/>
          </c:spPr>
          <c:invertIfNegative val="0"/>
          <c:cat>
            <c:strRef>
              <c:f>'SPEND_EX Charts'!$C$2:$H$2</c:f>
              <c:strCache>
                <c:ptCount val="6"/>
                <c:pt idx="0">
                  <c:v>Cluster 0</c:v>
                </c:pt>
                <c:pt idx="1">
                  <c:v>Cluster 1</c:v>
                </c:pt>
                <c:pt idx="2">
                  <c:v>Cluster 2</c:v>
                </c:pt>
                <c:pt idx="3">
                  <c:v>Cluster 3</c:v>
                </c:pt>
                <c:pt idx="4">
                  <c:v>Cluster 4</c:v>
                </c:pt>
                <c:pt idx="5">
                  <c:v>Cluster 5</c:v>
                </c:pt>
              </c:strCache>
            </c:strRef>
          </c:cat>
          <c:val>
            <c:numRef>
              <c:f>'SPEND_EX Charts'!$C$3:$H$3</c:f>
              <c:numCache>
                <c:formatCode>General</c:formatCode>
                <c:ptCount val="6"/>
                <c:pt idx="0">
                  <c:v>11154.766057111456</c:v>
                </c:pt>
                <c:pt idx="1">
                  <c:v>186488.86602671118</c:v>
                </c:pt>
                <c:pt idx="2">
                  <c:v>18046.981456312678</c:v>
                </c:pt>
                <c:pt idx="3">
                  <c:v>75576.106039932682</c:v>
                </c:pt>
                <c:pt idx="4">
                  <c:v>45670.096107648103</c:v>
                </c:pt>
                <c:pt idx="5">
                  <c:v>27157.913693618819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C-0742-B135-8811B7C3AF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-27"/>
        <c:axId val="224967408"/>
        <c:axId val="443902864"/>
      </c:barChart>
      <c:catAx>
        <c:axId val="22496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443902864"/>
        <c:crosses val="autoZero"/>
        <c:auto val="1"/>
        <c:lblAlgn val="ctr"/>
        <c:lblOffset val="100"/>
        <c:noMultiLvlLbl val="0"/>
      </c:catAx>
      <c:valAx>
        <c:axId val="44390286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24967408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Distribution</a:t>
            </a:r>
            <a:r>
              <a:rPr lang="en-US" sz="1800" b="1" baseline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Cluster </a:t>
            </a:r>
            <a:endParaRPr lang="en-US" sz="1800" b="1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Sheet1!$B$3:$B$8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</c:numCache>
            </c:numRef>
          </c:cat>
          <c:val>
            <c:numRef>
              <c:f>Sheet1!$C$3:$C$8</c:f>
              <c:numCache>
                <c:formatCode>General</c:formatCode>
                <c:ptCount val="6"/>
                <c:pt idx="0">
                  <c:v>0.53611299999999995</c:v>
                </c:pt>
                <c:pt idx="1">
                  <c:v>0.19869700000000001</c:v>
                </c:pt>
                <c:pt idx="2">
                  <c:v>0.15015600000000001</c:v>
                </c:pt>
                <c:pt idx="3">
                  <c:v>6.5148999999999999E-2</c:v>
                </c:pt>
                <c:pt idx="4">
                  <c:v>4.4982000000000001E-2</c:v>
                </c:pt>
                <c:pt idx="5">
                  <c:v>4.9020000000000001E-3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5-4D37-9B9A-0FD2372AF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overlap val="96"/>
        <c:axId val="1685414383"/>
        <c:axId val="1953675455"/>
      </c:barChart>
      <c:catAx>
        <c:axId val="1685414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953675455"/>
        <c:crosses val="autoZero"/>
        <c:auto val="1"/>
        <c:lblAlgn val="ctr"/>
        <c:lblOffset val="100"/>
        <c:noMultiLvlLbl val="0"/>
      </c:catAx>
      <c:valAx>
        <c:axId val="1953675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685414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latin typeface="Cambria" panose="02040503050406030204" pitchFamily="18" charset="0"/>
              </a:rPr>
              <a:t>Sample</a:t>
            </a:r>
            <a:r>
              <a:rPr lang="en-US" sz="2000" baseline="0">
                <a:latin typeface="Cambria" panose="02040503050406030204" pitchFamily="18" charset="0"/>
              </a:rPr>
              <a:t> Distribution</a:t>
            </a:r>
            <a:endParaRPr lang="en-US" sz="2000">
              <a:latin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Sheet1!$C$11</c:f>
              <c:strCache>
                <c:ptCount val="1"/>
                <c:pt idx="0">
                  <c:v>Percentage of Total</c:v>
                </c:pt>
              </c:strCache>
            </c:strRef>
          </c:tx>
          <c:spPr>
            <a:solidFill>
              <a:srgbClr val="AD9C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Sheet1!$B$12:$B$17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</c:numCache>
            </c:numRef>
          </c:cat>
          <c:val>
            <c:numRef>
              <c:f>Sheet1!$C$12:$C$17</c:f>
              <c:numCache>
                <c:formatCode>0.00%</c:formatCode>
                <c:ptCount val="6"/>
                <c:pt idx="0">
                  <c:v>0.53611337291374284</c:v>
                </c:pt>
                <c:pt idx="1">
                  <c:v>0.19869720168414506</c:v>
                </c:pt>
                <c:pt idx="2">
                  <c:v>0.15015630306427658</c:v>
                </c:pt>
                <c:pt idx="3">
                  <c:v>6.5149122125067002E-2</c:v>
                </c:pt>
                <c:pt idx="4">
                  <c:v>4.4982139715299289E-2</c:v>
                </c:pt>
                <c:pt idx="5">
                  <c:v>4.9018604974692811E-3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1F-2D4B-9225-054900BC0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1677932303"/>
        <c:axId val="1745709695"/>
      </c:barChart>
      <c:catAx>
        <c:axId val="167793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45709695"/>
        <c:crosses val="autoZero"/>
        <c:auto val="1"/>
        <c:lblAlgn val="ctr"/>
        <c:lblOffset val="100"/>
        <c:noMultiLvlLbl val="0"/>
      </c:catAx>
      <c:valAx>
        <c:axId val="1745709695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167793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>
                <a:latin typeface="Cambria" panose="02040503050406030204" pitchFamily="18" charset="0"/>
              </a:rPr>
              <a:t>Population Distribution</a:t>
            </a:r>
            <a:endParaRPr lang="en-US" sz="2000">
              <a:latin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Sheet1!$F$11</c:f>
              <c:strCache>
                <c:ptCount val="1"/>
                <c:pt idx="0">
                  <c:v>Percentage of Total</c:v>
                </c:pt>
              </c:strCache>
            </c:strRef>
          </c:tx>
          <c:spPr>
            <a:solidFill>
              <a:srgbClr val="AD9C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Sheet1!$B$12:$B$17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</c:numCache>
            </c:numRef>
          </c:cat>
          <c:val>
            <c:numRef>
              <c:f>Sheet1!$F$12:$F$17</c:f>
              <c:numCache>
                <c:formatCode>0.00%</c:formatCode>
                <c:ptCount val="6"/>
                <c:pt idx="0">
                  <c:v>0.53637844357598841</c:v>
                </c:pt>
                <c:pt idx="1">
                  <c:v>0.19807724362035553</c:v>
                </c:pt>
                <c:pt idx="2">
                  <c:v>0.15030782470177209</c:v>
                </c:pt>
                <c:pt idx="3">
                  <c:v>6.5333458722335799E-2</c:v>
                </c:pt>
                <c:pt idx="4">
                  <c:v>4.4971890810310937E-2</c:v>
                </c:pt>
                <c:pt idx="5">
                  <c:v>4.9311385692372917E-3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53-0642-9D79-8CC008B46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-27"/>
        <c:axId val="1677932303"/>
        <c:axId val="1745709695"/>
      </c:barChart>
      <c:catAx>
        <c:axId val="167793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745709695"/>
        <c:crosses val="autoZero"/>
        <c:auto val="1"/>
        <c:lblAlgn val="ctr"/>
        <c:lblOffset val="100"/>
        <c:noMultiLvlLbl val="0"/>
      </c:catAx>
      <c:valAx>
        <c:axId val="1745709695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crossAx val="1677932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E556C-6083-4EA2-B62C-BFFD58D3F9EB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4D82C69D-1557-4E55-B462-7FEC921D95A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1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1</a:t>
          </a:r>
        </a:p>
      </dgm:t>
    </dgm:pt>
    <dgm:pt modelId="{280C2C6E-8029-4D09-B02E-7053F3FCB4A3}" type="parTrans" cxnId="{DF5CEB5B-70E5-403F-9A91-EE1B9DE1642A}">
      <dgm:prSet/>
      <dgm:spPr/>
      <dgm:t>
        <a:bodyPr/>
        <a:lstStyle/>
        <a:p>
          <a:pPr algn="ctr"/>
          <a:endParaRPr lang="en-US"/>
        </a:p>
      </dgm:t>
    </dgm:pt>
    <dgm:pt modelId="{25BB4150-7B7B-48EF-B27F-D3B04A8E6EC0}" type="sibTrans" cxnId="{DF5CEB5B-70E5-403F-9A91-EE1B9DE1642A}">
      <dgm:prSet/>
      <dgm:spPr/>
      <dgm:t>
        <a:bodyPr/>
        <a:lstStyle/>
        <a:p>
          <a:pPr algn="ctr"/>
          <a:endParaRPr lang="en-US"/>
        </a:p>
      </dgm:t>
    </dgm:pt>
    <dgm:pt modelId="{9EDCF12F-4AD4-42DD-8B9C-DA7157FDA4B5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1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2</a:t>
          </a:r>
        </a:p>
      </dgm:t>
    </dgm:pt>
    <dgm:pt modelId="{65FFE1F4-567A-4995-B43A-6E77BCFAE2A5}" type="sibTrans" cxnId="{D7DE5F57-87BF-4641-87D3-F3E56816F60E}">
      <dgm:prSet/>
      <dgm:spPr/>
      <dgm:t>
        <a:bodyPr/>
        <a:lstStyle/>
        <a:p>
          <a:pPr algn="ctr"/>
          <a:endParaRPr lang="en-US"/>
        </a:p>
      </dgm:t>
    </dgm:pt>
    <dgm:pt modelId="{CEA127DF-A330-477B-AF0C-C12BAA399237}" type="parTrans" cxnId="{D7DE5F57-87BF-4641-87D3-F3E56816F60E}">
      <dgm:prSet/>
      <dgm:spPr/>
      <dgm:t>
        <a:bodyPr/>
        <a:lstStyle/>
        <a:p>
          <a:pPr algn="ctr"/>
          <a:endParaRPr lang="en-US"/>
        </a:p>
      </dgm:t>
    </dgm:pt>
    <dgm:pt modelId="{A14DD14A-7C46-4EFF-A578-FA4B712BAB72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sz="1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3</a:t>
          </a:r>
        </a:p>
      </dgm:t>
    </dgm:pt>
    <dgm:pt modelId="{BAA82EE1-6C7D-4D80-B8A1-458DA45DE5CF}" type="parTrans" cxnId="{F41AAF3A-25BB-4E2F-8B76-7516C18AA6C5}">
      <dgm:prSet/>
      <dgm:spPr/>
      <dgm:t>
        <a:bodyPr/>
        <a:lstStyle/>
        <a:p>
          <a:endParaRPr lang="en-US"/>
        </a:p>
      </dgm:t>
    </dgm:pt>
    <dgm:pt modelId="{85B5C0C0-6D3A-41CD-A4A5-DE0DCA68BAA4}" type="sibTrans" cxnId="{F41AAF3A-25BB-4E2F-8B76-7516C18AA6C5}">
      <dgm:prSet/>
      <dgm:spPr/>
      <dgm:t>
        <a:bodyPr/>
        <a:lstStyle/>
        <a:p>
          <a:endParaRPr lang="en-US"/>
        </a:p>
      </dgm:t>
    </dgm:pt>
    <dgm:pt modelId="{0E8186EF-EDDD-4B21-958F-E4DF71292D3A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algn="ctr">
            <a:lnSpc>
              <a:spcPct val="100000"/>
            </a:lnSpc>
          </a:pPr>
          <a:r>
            <a:rPr lang="en-US" sz="1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4</a:t>
          </a:r>
        </a:p>
      </dgm:t>
    </dgm:pt>
    <dgm:pt modelId="{A6B48F85-E3F7-40D7-AE45-4C81DCC1DC56}" type="parTrans" cxnId="{BC7900EB-92DB-45E4-BAB2-3689492BB9E3}">
      <dgm:prSet/>
      <dgm:spPr/>
      <dgm:t>
        <a:bodyPr/>
        <a:lstStyle/>
        <a:p>
          <a:endParaRPr lang="en-US"/>
        </a:p>
      </dgm:t>
    </dgm:pt>
    <dgm:pt modelId="{6658664C-41E1-4941-9E48-97250EA365E5}" type="sibTrans" cxnId="{BC7900EB-92DB-45E4-BAB2-3689492BB9E3}">
      <dgm:prSet/>
      <dgm:spPr/>
      <dgm:t>
        <a:bodyPr/>
        <a:lstStyle/>
        <a:p>
          <a:endParaRPr lang="en-US"/>
        </a:p>
      </dgm:t>
    </dgm:pt>
    <dgm:pt modelId="{C5C1D7D2-D551-4FFA-8D88-3E35C682C6E7}" type="pres">
      <dgm:prSet presAssocID="{9F4E556C-6083-4EA2-B62C-BFFD58D3F9EB}" presName="Name0" presStyleCnt="0">
        <dgm:presLayoutVars>
          <dgm:dir/>
          <dgm:animLvl val="lvl"/>
          <dgm:resizeHandles val="exact"/>
        </dgm:presLayoutVars>
      </dgm:prSet>
      <dgm:spPr/>
    </dgm:pt>
    <dgm:pt modelId="{05163888-3E26-45AD-83CC-2E0BE5B01097}" type="pres">
      <dgm:prSet presAssocID="{4D82C69D-1557-4E55-B462-7FEC921D95A0}" presName="Name8" presStyleCnt="0"/>
      <dgm:spPr/>
    </dgm:pt>
    <dgm:pt modelId="{B90CC694-18ED-43F2-9929-690C35CFCF87}" type="pres">
      <dgm:prSet presAssocID="{4D82C69D-1557-4E55-B462-7FEC921D95A0}" presName="level" presStyleLbl="node1" presStyleIdx="0" presStyleCnt="4">
        <dgm:presLayoutVars>
          <dgm:chMax val="1"/>
          <dgm:bulletEnabled val="1"/>
        </dgm:presLayoutVars>
      </dgm:prSet>
      <dgm:spPr/>
    </dgm:pt>
    <dgm:pt modelId="{90799569-7933-43E3-B91A-5DBBF2B45B62}" type="pres">
      <dgm:prSet presAssocID="{4D82C69D-1557-4E55-B462-7FEC921D95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DE8D35-6A90-47AD-B34F-94992222BCAC}" type="pres">
      <dgm:prSet presAssocID="{9EDCF12F-4AD4-42DD-8B9C-DA7157FDA4B5}" presName="Name8" presStyleCnt="0"/>
      <dgm:spPr/>
    </dgm:pt>
    <dgm:pt modelId="{FA04D627-8A04-4FF5-9B57-8E7633EB3B6D}" type="pres">
      <dgm:prSet presAssocID="{9EDCF12F-4AD4-42DD-8B9C-DA7157FDA4B5}" presName="level" presStyleLbl="node1" presStyleIdx="1" presStyleCnt="4">
        <dgm:presLayoutVars>
          <dgm:chMax val="1"/>
          <dgm:bulletEnabled val="1"/>
        </dgm:presLayoutVars>
      </dgm:prSet>
      <dgm:spPr/>
    </dgm:pt>
    <dgm:pt modelId="{C36F8DC1-36E4-434A-9C51-3F38025BD03B}" type="pres">
      <dgm:prSet presAssocID="{9EDCF12F-4AD4-42DD-8B9C-DA7157FDA4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B0C8A1D-EF2E-4EA1-8F89-14391A78F814}" type="pres">
      <dgm:prSet presAssocID="{A14DD14A-7C46-4EFF-A578-FA4B712BAB72}" presName="Name8" presStyleCnt="0"/>
      <dgm:spPr/>
    </dgm:pt>
    <dgm:pt modelId="{D54039C2-581F-49F6-8C1B-CF6FDC44A537}" type="pres">
      <dgm:prSet presAssocID="{A14DD14A-7C46-4EFF-A578-FA4B712BAB72}" presName="level" presStyleLbl="node1" presStyleIdx="2" presStyleCnt="4">
        <dgm:presLayoutVars>
          <dgm:chMax val="1"/>
          <dgm:bulletEnabled val="1"/>
        </dgm:presLayoutVars>
      </dgm:prSet>
      <dgm:spPr/>
    </dgm:pt>
    <dgm:pt modelId="{8CF217ED-B1F3-4761-B9BD-74BDC621A3F1}" type="pres">
      <dgm:prSet presAssocID="{A14DD14A-7C46-4EFF-A578-FA4B712BAB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336C58-6A32-4CA5-99B1-68E4EAB3E9C8}" type="pres">
      <dgm:prSet presAssocID="{0E8186EF-EDDD-4B21-958F-E4DF71292D3A}" presName="Name8" presStyleCnt="0"/>
      <dgm:spPr/>
    </dgm:pt>
    <dgm:pt modelId="{8C178A13-BB12-4CEF-ADCD-77882A2E3090}" type="pres">
      <dgm:prSet presAssocID="{0E8186EF-EDDD-4B21-958F-E4DF71292D3A}" presName="level" presStyleLbl="node1" presStyleIdx="3" presStyleCnt="4">
        <dgm:presLayoutVars>
          <dgm:chMax val="1"/>
          <dgm:bulletEnabled val="1"/>
        </dgm:presLayoutVars>
      </dgm:prSet>
      <dgm:spPr/>
    </dgm:pt>
    <dgm:pt modelId="{5B654683-E8F1-43BF-9025-16BD024EDD14}" type="pres">
      <dgm:prSet presAssocID="{0E8186EF-EDDD-4B21-958F-E4DF71292D3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648560B-A821-4E2F-BBB0-F246CA42ADA4}" type="presOf" srcId="{9EDCF12F-4AD4-42DD-8B9C-DA7157FDA4B5}" destId="{FA04D627-8A04-4FF5-9B57-8E7633EB3B6D}" srcOrd="0" destOrd="0" presId="urn:microsoft.com/office/officeart/2005/8/layout/pyramid3"/>
    <dgm:cxn modelId="{582C0B32-71C6-438F-94E7-974B477C36FA}" type="presOf" srcId="{9F4E556C-6083-4EA2-B62C-BFFD58D3F9EB}" destId="{C5C1D7D2-D551-4FFA-8D88-3E35C682C6E7}" srcOrd="0" destOrd="0" presId="urn:microsoft.com/office/officeart/2005/8/layout/pyramid3"/>
    <dgm:cxn modelId="{F41AAF3A-25BB-4E2F-8B76-7516C18AA6C5}" srcId="{9F4E556C-6083-4EA2-B62C-BFFD58D3F9EB}" destId="{A14DD14A-7C46-4EFF-A578-FA4B712BAB72}" srcOrd="2" destOrd="0" parTransId="{BAA82EE1-6C7D-4D80-B8A1-458DA45DE5CF}" sibTransId="{85B5C0C0-6D3A-41CD-A4A5-DE0DCA68BAA4}"/>
    <dgm:cxn modelId="{DF5CEB5B-70E5-403F-9A91-EE1B9DE1642A}" srcId="{9F4E556C-6083-4EA2-B62C-BFFD58D3F9EB}" destId="{4D82C69D-1557-4E55-B462-7FEC921D95A0}" srcOrd="0" destOrd="0" parTransId="{280C2C6E-8029-4D09-B02E-7053F3FCB4A3}" sibTransId="{25BB4150-7B7B-48EF-B27F-D3B04A8E6EC0}"/>
    <dgm:cxn modelId="{0C75D74A-AEC0-473B-8D39-A74A287CF205}" type="presOf" srcId="{9EDCF12F-4AD4-42DD-8B9C-DA7157FDA4B5}" destId="{C36F8DC1-36E4-434A-9C51-3F38025BD03B}" srcOrd="1" destOrd="0" presId="urn:microsoft.com/office/officeart/2005/8/layout/pyramid3"/>
    <dgm:cxn modelId="{D7DE5F57-87BF-4641-87D3-F3E56816F60E}" srcId="{9F4E556C-6083-4EA2-B62C-BFFD58D3F9EB}" destId="{9EDCF12F-4AD4-42DD-8B9C-DA7157FDA4B5}" srcOrd="1" destOrd="0" parTransId="{CEA127DF-A330-477B-AF0C-C12BAA399237}" sibTransId="{65FFE1F4-567A-4995-B43A-6E77BCFAE2A5}"/>
    <dgm:cxn modelId="{880E84AD-18D0-4581-978C-0C6545AABB8B}" type="presOf" srcId="{A14DD14A-7C46-4EFF-A578-FA4B712BAB72}" destId="{D54039C2-581F-49F6-8C1B-CF6FDC44A537}" srcOrd="0" destOrd="0" presId="urn:microsoft.com/office/officeart/2005/8/layout/pyramid3"/>
    <dgm:cxn modelId="{2C5F54D2-DCB7-4D50-ADE2-70FF02052ED7}" type="presOf" srcId="{4D82C69D-1557-4E55-B462-7FEC921D95A0}" destId="{B90CC694-18ED-43F2-9929-690C35CFCF87}" srcOrd="0" destOrd="0" presId="urn:microsoft.com/office/officeart/2005/8/layout/pyramid3"/>
    <dgm:cxn modelId="{1A7C2AD5-E677-4B1E-AC84-15B7F47007F7}" type="presOf" srcId="{4D82C69D-1557-4E55-B462-7FEC921D95A0}" destId="{90799569-7933-43E3-B91A-5DBBF2B45B62}" srcOrd="1" destOrd="0" presId="urn:microsoft.com/office/officeart/2005/8/layout/pyramid3"/>
    <dgm:cxn modelId="{3ECF32DD-89B2-40E5-999B-839AC784015D}" type="presOf" srcId="{A14DD14A-7C46-4EFF-A578-FA4B712BAB72}" destId="{8CF217ED-B1F3-4761-B9BD-74BDC621A3F1}" srcOrd="1" destOrd="0" presId="urn:microsoft.com/office/officeart/2005/8/layout/pyramid3"/>
    <dgm:cxn modelId="{BC7900EB-92DB-45E4-BAB2-3689492BB9E3}" srcId="{9F4E556C-6083-4EA2-B62C-BFFD58D3F9EB}" destId="{0E8186EF-EDDD-4B21-958F-E4DF71292D3A}" srcOrd="3" destOrd="0" parTransId="{A6B48F85-E3F7-40D7-AE45-4C81DCC1DC56}" sibTransId="{6658664C-41E1-4941-9E48-97250EA365E5}"/>
    <dgm:cxn modelId="{63E3D6EB-5E76-4CAD-968A-25A66A66DFA7}" type="presOf" srcId="{0E8186EF-EDDD-4B21-958F-E4DF71292D3A}" destId="{5B654683-E8F1-43BF-9025-16BD024EDD14}" srcOrd="1" destOrd="0" presId="urn:microsoft.com/office/officeart/2005/8/layout/pyramid3"/>
    <dgm:cxn modelId="{828092F3-61CC-4FF4-A75B-FF475D924D10}" type="presOf" srcId="{0E8186EF-EDDD-4B21-958F-E4DF71292D3A}" destId="{8C178A13-BB12-4CEF-ADCD-77882A2E3090}" srcOrd="0" destOrd="0" presId="urn:microsoft.com/office/officeart/2005/8/layout/pyramid3"/>
    <dgm:cxn modelId="{51197E2C-CC3B-4ED7-8328-CE609CD7DFA0}" type="presParOf" srcId="{C5C1D7D2-D551-4FFA-8D88-3E35C682C6E7}" destId="{05163888-3E26-45AD-83CC-2E0BE5B01097}" srcOrd="0" destOrd="0" presId="urn:microsoft.com/office/officeart/2005/8/layout/pyramid3"/>
    <dgm:cxn modelId="{C39716CF-33EF-4D81-9790-3F125BE8F809}" type="presParOf" srcId="{05163888-3E26-45AD-83CC-2E0BE5B01097}" destId="{B90CC694-18ED-43F2-9929-690C35CFCF87}" srcOrd="0" destOrd="0" presId="urn:microsoft.com/office/officeart/2005/8/layout/pyramid3"/>
    <dgm:cxn modelId="{3D5B927E-1A94-4669-B223-341C44EA11ED}" type="presParOf" srcId="{05163888-3E26-45AD-83CC-2E0BE5B01097}" destId="{90799569-7933-43E3-B91A-5DBBF2B45B62}" srcOrd="1" destOrd="0" presId="urn:microsoft.com/office/officeart/2005/8/layout/pyramid3"/>
    <dgm:cxn modelId="{15196581-0D54-4B8A-895D-7D70F55EB227}" type="presParOf" srcId="{C5C1D7D2-D551-4FFA-8D88-3E35C682C6E7}" destId="{57DE8D35-6A90-47AD-B34F-94992222BCAC}" srcOrd="1" destOrd="0" presId="urn:microsoft.com/office/officeart/2005/8/layout/pyramid3"/>
    <dgm:cxn modelId="{11745BC7-9129-4684-B4CE-EDFF9C26E3C1}" type="presParOf" srcId="{57DE8D35-6A90-47AD-B34F-94992222BCAC}" destId="{FA04D627-8A04-4FF5-9B57-8E7633EB3B6D}" srcOrd="0" destOrd="0" presId="urn:microsoft.com/office/officeart/2005/8/layout/pyramid3"/>
    <dgm:cxn modelId="{E85A9E8E-A528-4A4E-B0AE-EEFE2B886E68}" type="presParOf" srcId="{57DE8D35-6A90-47AD-B34F-94992222BCAC}" destId="{C36F8DC1-36E4-434A-9C51-3F38025BD03B}" srcOrd="1" destOrd="0" presId="urn:microsoft.com/office/officeart/2005/8/layout/pyramid3"/>
    <dgm:cxn modelId="{17EBEBF6-4E03-48A8-AA3D-5D22B061F1B3}" type="presParOf" srcId="{C5C1D7D2-D551-4FFA-8D88-3E35C682C6E7}" destId="{EB0C8A1D-EF2E-4EA1-8F89-14391A78F814}" srcOrd="2" destOrd="0" presId="urn:microsoft.com/office/officeart/2005/8/layout/pyramid3"/>
    <dgm:cxn modelId="{5D15A634-F268-49F1-A878-491316E2F837}" type="presParOf" srcId="{EB0C8A1D-EF2E-4EA1-8F89-14391A78F814}" destId="{D54039C2-581F-49F6-8C1B-CF6FDC44A537}" srcOrd="0" destOrd="0" presId="urn:microsoft.com/office/officeart/2005/8/layout/pyramid3"/>
    <dgm:cxn modelId="{96623D2F-6E40-4E7F-A2DF-72AE858D0B66}" type="presParOf" srcId="{EB0C8A1D-EF2E-4EA1-8F89-14391A78F814}" destId="{8CF217ED-B1F3-4761-B9BD-74BDC621A3F1}" srcOrd="1" destOrd="0" presId="urn:microsoft.com/office/officeart/2005/8/layout/pyramid3"/>
    <dgm:cxn modelId="{9D48418A-39C3-4256-A23D-C0DC0121EC59}" type="presParOf" srcId="{C5C1D7D2-D551-4FFA-8D88-3E35C682C6E7}" destId="{B4336C58-6A32-4CA5-99B1-68E4EAB3E9C8}" srcOrd="3" destOrd="0" presId="urn:microsoft.com/office/officeart/2005/8/layout/pyramid3"/>
    <dgm:cxn modelId="{F91E9BB4-C840-4249-A286-EC05F2C6DFFE}" type="presParOf" srcId="{B4336C58-6A32-4CA5-99B1-68E4EAB3E9C8}" destId="{8C178A13-BB12-4CEF-ADCD-77882A2E3090}" srcOrd="0" destOrd="0" presId="urn:microsoft.com/office/officeart/2005/8/layout/pyramid3"/>
    <dgm:cxn modelId="{BD7F5A56-4B2D-4FA4-8BD6-D0596C0DF787}" type="presParOf" srcId="{B4336C58-6A32-4CA5-99B1-68E4EAB3E9C8}" destId="{5B654683-E8F1-43BF-9025-16BD024EDD1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CC694-18ED-43F2-9929-690C35CFCF87}">
      <dsp:nvSpPr>
        <dsp:cNvPr id="0" name=""/>
        <dsp:cNvSpPr/>
      </dsp:nvSpPr>
      <dsp:spPr>
        <a:xfrm rot="10800000">
          <a:off x="0" y="0"/>
          <a:ext cx="6924584" cy="745438"/>
        </a:xfrm>
        <a:prstGeom prst="trapezoid">
          <a:avLst>
            <a:gd name="adj" fmla="val 116116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1</a:t>
          </a:r>
        </a:p>
      </dsp:txBody>
      <dsp:txXfrm rot="-10800000">
        <a:off x="1211802" y="0"/>
        <a:ext cx="4500979" cy="745438"/>
      </dsp:txXfrm>
    </dsp:sp>
    <dsp:sp modelId="{FA04D627-8A04-4FF5-9B57-8E7633EB3B6D}">
      <dsp:nvSpPr>
        <dsp:cNvPr id="0" name=""/>
        <dsp:cNvSpPr/>
      </dsp:nvSpPr>
      <dsp:spPr>
        <a:xfrm rot="10800000">
          <a:off x="865573" y="745438"/>
          <a:ext cx="5193437" cy="745438"/>
        </a:xfrm>
        <a:prstGeom prst="trapezoid">
          <a:avLst>
            <a:gd name="adj" fmla="val 116116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2</a:t>
          </a:r>
        </a:p>
      </dsp:txBody>
      <dsp:txXfrm rot="-10800000">
        <a:off x="1774424" y="745438"/>
        <a:ext cx="3375734" cy="745438"/>
      </dsp:txXfrm>
    </dsp:sp>
    <dsp:sp modelId="{D54039C2-581F-49F6-8C1B-CF6FDC44A537}">
      <dsp:nvSpPr>
        <dsp:cNvPr id="0" name=""/>
        <dsp:cNvSpPr/>
      </dsp:nvSpPr>
      <dsp:spPr>
        <a:xfrm rot="10800000">
          <a:off x="1731146" y="1490876"/>
          <a:ext cx="3462292" cy="745438"/>
        </a:xfrm>
        <a:prstGeom prst="trapezoid">
          <a:avLst>
            <a:gd name="adj" fmla="val 116116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3</a:t>
          </a:r>
        </a:p>
      </dsp:txBody>
      <dsp:txXfrm rot="-10800000">
        <a:off x="2337047" y="1490876"/>
        <a:ext cx="2250489" cy="745438"/>
      </dsp:txXfrm>
    </dsp:sp>
    <dsp:sp modelId="{8C178A13-BB12-4CEF-ADCD-77882A2E3090}">
      <dsp:nvSpPr>
        <dsp:cNvPr id="0" name=""/>
        <dsp:cNvSpPr/>
      </dsp:nvSpPr>
      <dsp:spPr>
        <a:xfrm rot="10800000">
          <a:off x="2596719" y="2236314"/>
          <a:ext cx="1731146" cy="745438"/>
        </a:xfrm>
        <a:prstGeom prst="trapezoid">
          <a:avLst>
            <a:gd name="adj" fmla="val 116116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Step 4</a:t>
          </a:r>
        </a:p>
      </dsp:txBody>
      <dsp:txXfrm rot="-10800000">
        <a:off x="2596719" y="2236314"/>
        <a:ext cx="1731146" cy="745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EDE27B-A6D6-A74B-92D2-74B64C222F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69A8A-2638-FF4F-9353-674B49FAD7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09EC3-A718-B94B-B688-40F425CB6710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1D701-6F2C-AF40-B9FA-F946AE3AC4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58BF8-FC89-764A-9A64-B0D8A28E9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586C8-D160-4749-B360-43C4CD61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3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78AD6-53A3-464F-A1F2-29843F47CCB7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AC5D-43B2-164A-8FEE-787D4ABE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74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 wins!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4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 wins!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1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25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1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 confusion matrices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 confusion matrices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3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Random Forest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 confusion matrices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6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 confusion matrices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Predict in order of distribution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6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Shiv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Shiv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36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EF89199-25DE-29FC-82CB-D3EFAA993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 This is based on the entire data set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85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This cluster is the biggest discretionary spender!!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– decision tree wins (more simplified model)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– decision tree wins (more simplified model)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1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 wins!!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3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26C691A5-8B75-7F1D-277F-B24B1966ECB1}"/>
              </a:ext>
            </a:extLst>
          </p:cNvPr>
          <p:cNvSpPr/>
          <p:nvPr userDrawn="1"/>
        </p:nvSpPr>
        <p:spPr>
          <a:xfrm rot="2700000">
            <a:off x="6671312" y="-1847170"/>
            <a:ext cx="1828800" cy="8096182"/>
          </a:xfrm>
          <a:custGeom>
            <a:avLst/>
            <a:gdLst>
              <a:gd name="connsiteX0" fmla="*/ 0 w 1828800"/>
              <a:gd name="connsiteY0" fmla="*/ 1828800 h 8096182"/>
              <a:gd name="connsiteX1" fmla="*/ 1828800 w 1828800"/>
              <a:gd name="connsiteY1" fmla="*/ 0 h 8096182"/>
              <a:gd name="connsiteX2" fmla="*/ 1828800 w 1828800"/>
              <a:gd name="connsiteY2" fmla="*/ 8096182 h 8096182"/>
              <a:gd name="connsiteX3" fmla="*/ 0 w 1828800"/>
              <a:gd name="connsiteY3" fmla="*/ 8096182 h 80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096182">
                <a:moveTo>
                  <a:pt x="0" y="1828800"/>
                </a:moveTo>
                <a:lnTo>
                  <a:pt x="1828800" y="0"/>
                </a:lnTo>
                <a:lnTo>
                  <a:pt x="1828800" y="8096182"/>
                </a:lnTo>
                <a:lnTo>
                  <a:pt x="0" y="8096182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EEF351-2614-113C-1DAD-502163CEEE79}"/>
              </a:ext>
            </a:extLst>
          </p:cNvPr>
          <p:cNvSpPr/>
          <p:nvPr userDrawn="1"/>
        </p:nvSpPr>
        <p:spPr>
          <a:xfrm>
            <a:off x="4076700" y="0"/>
            <a:ext cx="8115300" cy="6858000"/>
          </a:xfrm>
          <a:custGeom>
            <a:avLst/>
            <a:gdLst>
              <a:gd name="connsiteX0" fmla="*/ 6858000 w 8115300"/>
              <a:gd name="connsiteY0" fmla="*/ 0 h 6858000"/>
              <a:gd name="connsiteX1" fmla="*/ 8115300 w 8115300"/>
              <a:gd name="connsiteY1" fmla="*/ 0 h 6858000"/>
              <a:gd name="connsiteX2" fmla="*/ 8115300 w 8115300"/>
              <a:gd name="connsiteY2" fmla="*/ 6858000 h 6858000"/>
              <a:gd name="connsiteX3" fmla="*/ 0 w 8115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5300" h="6858000">
                <a:moveTo>
                  <a:pt x="6858000" y="0"/>
                </a:moveTo>
                <a:lnTo>
                  <a:pt x="8115300" y="0"/>
                </a:lnTo>
                <a:lnTo>
                  <a:pt x="8115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2AAC9-9801-6547-5A61-81E3E5F316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F32712-147B-8956-6153-EF41A015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5087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accent5"/>
                </a:solidFill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E7C4B-DF94-C128-D8E3-49199B2D4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0974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153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5112">
          <p15:clr>
            <a:srgbClr val="FBAE40"/>
          </p15:clr>
        </p15:guide>
        <p15:guide id="4" pos="2568">
          <p15:clr>
            <a:srgbClr val="FBAE40"/>
          </p15:clr>
        </p15:guide>
        <p15:guide id="5" orient="horz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384">
          <p15:clr>
            <a:srgbClr val="FBAE40"/>
          </p15:clr>
        </p15:guide>
        <p15:guide id="8" pos="7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 Slide">
    <p:bg>
      <p:bgPr>
        <a:solidFill>
          <a:srgbClr val="09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F130-ED13-9344-98FE-BA54891F1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0" y="1092200"/>
            <a:ext cx="8191500" cy="396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20814F4-D2A0-6546-B848-C5677E51B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387E3-136A-B44C-8BD9-F40E8954ADF4}"/>
              </a:ext>
            </a:extLst>
          </p:cNvPr>
          <p:cNvSpPr/>
          <p:nvPr userDrawn="1"/>
        </p:nvSpPr>
        <p:spPr>
          <a:xfrm>
            <a:off x="5243979" y="6385561"/>
            <a:ext cx="5601821" cy="306702"/>
          </a:xfrm>
          <a:prstGeom prst="rect">
            <a:avLst/>
          </a:prstGeom>
        </p:spPr>
        <p:txBody>
          <a:bodyPr vert="horz" lIns="78396" tIns="39199" rIns="78396" bIns="39199" rtlCol="0" anchor="ctr"/>
          <a:lstStyle/>
          <a:p>
            <a:pPr lvl="0" algn="r"/>
            <a:r>
              <a:rPr lang="en-US" sz="700">
                <a:solidFill>
                  <a:schemeClr val="bg1"/>
                </a:solidFill>
              </a:rPr>
              <a:t>© 2020</a:t>
            </a:r>
            <a:r>
              <a:rPr lang="en-US" sz="700" baseline="0">
                <a:solidFill>
                  <a:schemeClr val="bg1"/>
                </a:solidFill>
              </a:rPr>
              <a:t> </a:t>
            </a:r>
            <a:r>
              <a:rPr lang="en-US" sz="700">
                <a:solidFill>
                  <a:schemeClr val="bg1"/>
                </a:solidFill>
              </a:rPr>
              <a:t>West Monroe Partners |</a:t>
            </a:r>
            <a:r>
              <a:rPr lang="en-US" sz="700" baseline="0">
                <a:solidFill>
                  <a:schemeClr val="bg1"/>
                </a:solidFill>
              </a:rPr>
              <a:t> </a:t>
            </a:r>
            <a:r>
              <a:rPr lang="en-US" sz="700">
                <a:solidFill>
                  <a:schemeClr val="bg1"/>
                </a:solidFill>
              </a:rPr>
              <a:t>Reproduction and distribution without West Monroe Partners prior consent is prohibited.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7E9CF-B24C-5641-963E-70601ECF1A55}"/>
              </a:ext>
            </a:extLst>
          </p:cNvPr>
          <p:cNvCxnSpPr/>
          <p:nvPr userDrawn="1"/>
        </p:nvCxnSpPr>
        <p:spPr>
          <a:xfrm>
            <a:off x="10972800" y="6401752"/>
            <a:ext cx="0" cy="27432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63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5112">
          <p15:clr>
            <a:srgbClr val="FBAE40"/>
          </p15:clr>
        </p15:guide>
        <p15:guide id="4" pos="2568">
          <p15:clr>
            <a:srgbClr val="FBAE40"/>
          </p15:clr>
        </p15:guide>
        <p15:guide id="5" orient="horz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384">
          <p15:clr>
            <a:srgbClr val="FBAE40"/>
          </p15:clr>
        </p15:guide>
        <p15:guide id="8" pos="72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2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5559-4E2D-5645-BF73-19FF8345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634"/>
            <a:ext cx="10972800" cy="4655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9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600" b="1">
                <a:solidFill>
                  <a:schemeClr val="accent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5559-4E2D-5645-BF73-19FF83454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634"/>
            <a:ext cx="10972800" cy="4655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293835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E82C6ED-2B19-08E0-ABA0-6D1F5C4A5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04"/>
          <a:stretch/>
        </p:blipFill>
        <p:spPr>
          <a:xfrm>
            <a:off x="609600" y="6356350"/>
            <a:ext cx="197961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9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600" b="1">
                <a:solidFill>
                  <a:schemeClr val="accent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A97355-E8EC-496D-A6B8-65E271EF2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04"/>
          <a:stretch/>
        </p:blipFill>
        <p:spPr>
          <a:xfrm>
            <a:off x="609600" y="6356350"/>
            <a:ext cx="197961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7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791C8777-582C-574B-97BC-E912AC45605D}"/>
              </a:ext>
            </a:extLst>
          </p:cNvPr>
          <p:cNvSpPr/>
          <p:nvPr userDrawn="1"/>
        </p:nvSpPr>
        <p:spPr>
          <a:xfrm rot="2700000">
            <a:off x="6671312" y="-1847170"/>
            <a:ext cx="1828800" cy="8096182"/>
          </a:xfrm>
          <a:custGeom>
            <a:avLst/>
            <a:gdLst>
              <a:gd name="connsiteX0" fmla="*/ 0 w 1828800"/>
              <a:gd name="connsiteY0" fmla="*/ 1828800 h 8096182"/>
              <a:gd name="connsiteX1" fmla="*/ 1828800 w 1828800"/>
              <a:gd name="connsiteY1" fmla="*/ 0 h 8096182"/>
              <a:gd name="connsiteX2" fmla="*/ 1828800 w 1828800"/>
              <a:gd name="connsiteY2" fmla="*/ 8096182 h 8096182"/>
              <a:gd name="connsiteX3" fmla="*/ 0 w 1828800"/>
              <a:gd name="connsiteY3" fmla="*/ 8096182 h 80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8096182">
                <a:moveTo>
                  <a:pt x="0" y="1828800"/>
                </a:moveTo>
                <a:lnTo>
                  <a:pt x="1828800" y="0"/>
                </a:lnTo>
                <a:lnTo>
                  <a:pt x="1828800" y="8096182"/>
                </a:lnTo>
                <a:lnTo>
                  <a:pt x="0" y="8096182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6042A4F-E5BA-ED4C-89FF-EA0172C2E6B2}"/>
              </a:ext>
            </a:extLst>
          </p:cNvPr>
          <p:cNvSpPr/>
          <p:nvPr userDrawn="1"/>
        </p:nvSpPr>
        <p:spPr>
          <a:xfrm>
            <a:off x="4076700" y="0"/>
            <a:ext cx="8115300" cy="6858000"/>
          </a:xfrm>
          <a:custGeom>
            <a:avLst/>
            <a:gdLst>
              <a:gd name="connsiteX0" fmla="*/ 6858000 w 8115300"/>
              <a:gd name="connsiteY0" fmla="*/ 0 h 6858000"/>
              <a:gd name="connsiteX1" fmla="*/ 8115300 w 8115300"/>
              <a:gd name="connsiteY1" fmla="*/ 0 h 6858000"/>
              <a:gd name="connsiteX2" fmla="*/ 8115300 w 8115300"/>
              <a:gd name="connsiteY2" fmla="*/ 6858000 h 6858000"/>
              <a:gd name="connsiteX3" fmla="*/ 0 w 8115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5300" h="6858000">
                <a:moveTo>
                  <a:pt x="6858000" y="0"/>
                </a:moveTo>
                <a:lnTo>
                  <a:pt x="8115300" y="0"/>
                </a:lnTo>
                <a:lnTo>
                  <a:pt x="8115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155A6-1D47-A94C-8D84-77493E224F7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A74F1-B26B-754D-9D02-86548265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5087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D50AB-F47B-FF48-B8FA-0296C5D0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0974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75000"/>
                  </a:schemeClr>
                </a:solidFill>
                <a:latin typeface="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E6DFA2A-DC2C-4A60-8127-98C788D4E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04"/>
          <a:stretch/>
        </p:blipFill>
        <p:spPr>
          <a:xfrm>
            <a:off x="609600" y="6356350"/>
            <a:ext cx="197961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5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F130-ED13-9344-98FE-BA54891F1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0" y="1092200"/>
            <a:ext cx="8191500" cy="396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20814F4-D2A0-6546-B848-C5677E51B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387E3-136A-B44C-8BD9-F40E8954ADF4}"/>
              </a:ext>
            </a:extLst>
          </p:cNvPr>
          <p:cNvSpPr/>
          <p:nvPr userDrawn="1"/>
        </p:nvSpPr>
        <p:spPr>
          <a:xfrm>
            <a:off x="5243979" y="6385561"/>
            <a:ext cx="5601821" cy="306702"/>
          </a:xfrm>
          <a:prstGeom prst="rect">
            <a:avLst/>
          </a:prstGeom>
        </p:spPr>
        <p:txBody>
          <a:bodyPr vert="horz" lIns="78396" tIns="39199" rIns="78396" bIns="39199" rtlCol="0" anchor="ctr"/>
          <a:lstStyle/>
          <a:p>
            <a:pPr lvl="0" algn="r"/>
            <a:r>
              <a:rPr lang="en-US" sz="700">
                <a:solidFill>
                  <a:schemeClr val="bg1"/>
                </a:solidFill>
              </a:rPr>
              <a:t>© 2020</a:t>
            </a:r>
            <a:r>
              <a:rPr lang="en-US" sz="700" baseline="0">
                <a:solidFill>
                  <a:schemeClr val="bg1"/>
                </a:solidFill>
              </a:rPr>
              <a:t> </a:t>
            </a:r>
            <a:r>
              <a:rPr lang="en-US" sz="700">
                <a:solidFill>
                  <a:schemeClr val="bg1"/>
                </a:solidFill>
              </a:rPr>
              <a:t>West Monroe Partners |</a:t>
            </a:r>
            <a:r>
              <a:rPr lang="en-US" sz="700" baseline="0">
                <a:solidFill>
                  <a:schemeClr val="bg1"/>
                </a:solidFill>
              </a:rPr>
              <a:t> </a:t>
            </a:r>
            <a:r>
              <a:rPr lang="en-US" sz="700">
                <a:solidFill>
                  <a:schemeClr val="bg1"/>
                </a:solidFill>
              </a:rPr>
              <a:t>Reproduction and distribution without West Monroe Partners prior consent is prohibited.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7E9CF-B24C-5641-963E-70601ECF1A55}"/>
              </a:ext>
            </a:extLst>
          </p:cNvPr>
          <p:cNvCxnSpPr/>
          <p:nvPr userDrawn="1"/>
        </p:nvCxnSpPr>
        <p:spPr>
          <a:xfrm>
            <a:off x="10972800" y="6401752"/>
            <a:ext cx="0" cy="27432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2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7680">
          <p15:clr>
            <a:srgbClr val="FBAE40"/>
          </p15:clr>
        </p15:guide>
        <p15:guide id="3" pos="5112">
          <p15:clr>
            <a:srgbClr val="FBAE40"/>
          </p15:clr>
        </p15:guide>
        <p15:guide id="4" pos="2568">
          <p15:clr>
            <a:srgbClr val="FBAE40"/>
          </p15:clr>
        </p15:guide>
        <p15:guide id="5" orient="horz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384">
          <p15:clr>
            <a:srgbClr val="FBAE40"/>
          </p15:clr>
        </p15:guide>
        <p15:guide id="8" pos="7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spa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D3F0C0-28C6-894A-9222-79E09E2F7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5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571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9" name="Rectangle 8"/>
          <p:cNvSpPr/>
          <p:nvPr userDrawn="1"/>
        </p:nvSpPr>
        <p:spPr>
          <a:xfrm>
            <a:off x="820189" y="2753247"/>
            <a:ext cx="5073733" cy="3544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298078" y="2753247"/>
            <a:ext cx="5073733" cy="35449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21120" y="2753247"/>
            <a:ext cx="5071872" cy="425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46" b="1">
                <a:latin typeface="Calibri" charset="0"/>
                <a:ea typeface="Calibri" charset="0"/>
                <a:cs typeface="Calibri" charset="0"/>
              </a:rPr>
              <a:t>OUR SOLUTION	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6299008" y="2753247"/>
            <a:ext cx="5071872" cy="425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46" b="1">
                <a:latin typeface="Calibri" charset="0"/>
                <a:ea typeface="Calibri" charset="0"/>
                <a:cs typeface="Calibri" charset="0"/>
              </a:rPr>
              <a:t>RESULTS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B03706-19D2-8A4B-84CB-2ABD768FE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922" y="3253716"/>
            <a:ext cx="4878268" cy="29540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DD4DD83-15DC-C144-A0B4-071903EBB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7740" y="3253716"/>
            <a:ext cx="4874408" cy="29540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1FE51F-0051-514C-9BB7-882B068DB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3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73272"/>
            <a:ext cx="10972800" cy="42401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Individual’s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8C4CA-B63B-EF42-9A27-C89C8B59CC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036326"/>
            <a:ext cx="10972800" cy="306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en-US" sz="1800" b="1" i="1" smtClean="0">
                <a:solidFill>
                  <a:schemeClr val="bg2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Title/Role in Italics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079250E-7927-324E-BDA1-8879404DFC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7075" y="1612829"/>
            <a:ext cx="1597025" cy="159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A8BD384-DB58-5C4D-ABF3-ED41528BFC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49220" y="1612828"/>
            <a:ext cx="5990781" cy="2312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[Name]’s core experience and skills include: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7323EB-F547-8240-B879-E0C7FA4F081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49220" y="1844110"/>
            <a:ext cx="5990781" cy="13657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FFA10-A88C-AD4B-B8BF-95B69EC21838}"/>
              </a:ext>
            </a:extLst>
          </p:cNvPr>
          <p:cNvSpPr/>
          <p:nvPr userDrawn="1"/>
        </p:nvSpPr>
        <p:spPr>
          <a:xfrm>
            <a:off x="8965120" y="1612828"/>
            <a:ext cx="2617279" cy="2312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INDUSTRY EXPERTISE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A4DC558-5472-254A-8618-710D8DFE2C8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9600" y="3386457"/>
            <a:ext cx="8030401" cy="27905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4E14DB-E59C-CF46-89A9-138D281EE6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958961" y="1844110"/>
            <a:ext cx="2617279" cy="136574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83A96-1750-A541-9903-B1719B0299D0}"/>
              </a:ext>
            </a:extLst>
          </p:cNvPr>
          <p:cNvSpPr/>
          <p:nvPr userDrawn="1"/>
        </p:nvSpPr>
        <p:spPr>
          <a:xfrm>
            <a:off x="8965120" y="3386457"/>
            <a:ext cx="2617279" cy="2312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RELEVANT EXPERIENCE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8B2CBAE-529C-4E49-B729-C09D2D9BCD7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958961" y="3617739"/>
            <a:ext cx="2617279" cy="255922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689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2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 userDrawn="1"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30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BECB4A-6775-EF4A-A71C-0BE37A7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ADE018-A777-5F4C-A2EC-D4EC6B9A30B7}"/>
              </a:ext>
            </a:extLst>
          </p:cNvPr>
          <p:cNvCxnSpPr/>
          <p:nvPr userDrawn="1"/>
        </p:nvCxnSpPr>
        <p:spPr>
          <a:xfrm>
            <a:off x="10972800" y="6401752"/>
            <a:ext cx="0" cy="27432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1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9" r:id="rId7"/>
    <p:sldLayoutId id="2147483678" r:id="rId8"/>
    <p:sldLayoutId id="2147483692" r:id="rId9"/>
    <p:sldLayoutId id="2147483693" r:id="rId10"/>
    <p:sldLayoutId id="21474836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46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48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47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6.svg"/><Relationship Id="rId5" Type="http://schemas.openxmlformats.org/officeDocument/2006/relationships/image" Target="../media/image53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2.wdp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6.svg"/><Relationship Id="rId5" Type="http://schemas.openxmlformats.org/officeDocument/2006/relationships/image" Target="../media/image53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3.wdp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6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6.svg"/><Relationship Id="rId5" Type="http://schemas.openxmlformats.org/officeDocument/2006/relationships/image" Target="../media/image53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4.wdp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6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6.svg"/><Relationship Id="rId5" Type="http://schemas.openxmlformats.org/officeDocument/2006/relationships/image" Target="../media/image53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5.wdp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12" Type="http://schemas.openxmlformats.org/officeDocument/2006/relationships/image" Target="../media/image6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6.svg"/><Relationship Id="rId5" Type="http://schemas.openxmlformats.org/officeDocument/2006/relationships/image" Target="../media/image53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12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3.svg"/><Relationship Id="rId5" Type="http://schemas.openxmlformats.org/officeDocument/2006/relationships/image" Target="../media/image70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42.png"/><Relationship Id="rId7" Type="http://schemas.openxmlformats.org/officeDocument/2006/relationships/image" Target="../media/image75.png"/><Relationship Id="rId12" Type="http://schemas.openxmlformats.org/officeDocument/2006/relationships/image" Target="../media/image78.svg"/><Relationship Id="rId1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6.png"/><Relationship Id="rId10" Type="http://schemas.openxmlformats.org/officeDocument/2006/relationships/image" Target="../media/image32.svg"/><Relationship Id="rId19" Type="http://schemas.openxmlformats.org/officeDocument/2006/relationships/image" Target="../media/image4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chart" Target="../charts/chart3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72.svg"/><Relationship Id="rId4" Type="http://schemas.openxmlformats.org/officeDocument/2006/relationships/image" Target="../media/image69.svg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8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45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47.png"/><Relationship Id="rId10" Type="http://schemas.openxmlformats.org/officeDocument/2006/relationships/image" Target="../media/image90.svg"/><Relationship Id="rId4" Type="http://schemas.openxmlformats.org/officeDocument/2006/relationships/image" Target="../media/image46.svg"/><Relationship Id="rId9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4.sv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AFADBDC-6B0C-471A-B394-DB5D7A1F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0" y="2585695"/>
            <a:ext cx="7772400" cy="16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8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4C10-E64B-463B-841F-41CD012B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Approach to Modeling Step-by-Step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E422C-2490-4416-A5DF-6C9B1E33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10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6AE37-50E7-4954-B515-69020E28397C}"/>
              </a:ext>
            </a:extLst>
          </p:cNvPr>
          <p:cNvGrpSpPr/>
          <p:nvPr/>
        </p:nvGrpSpPr>
        <p:grpSpPr>
          <a:xfrm>
            <a:off x="435129" y="1619079"/>
            <a:ext cx="6385399" cy="731520"/>
            <a:chOff x="1199626" y="1619079"/>
            <a:chExt cx="6385399" cy="73152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658A83-2E2F-4388-8CEC-602D64154E48}"/>
                </a:ext>
              </a:extLst>
            </p:cNvPr>
            <p:cNvSpPr/>
            <p:nvPr/>
          </p:nvSpPr>
          <p:spPr>
            <a:xfrm>
              <a:off x="1532388" y="165233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Propensity Model Research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5E7D23-399E-4994-8A49-91B9B8B7400E}"/>
                </a:ext>
              </a:extLst>
            </p:cNvPr>
            <p:cNvSpPr/>
            <p:nvPr/>
          </p:nvSpPr>
          <p:spPr>
            <a:xfrm>
              <a:off x="1199626" y="161907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EB315F-E626-4964-BD6A-1762AD540191}"/>
              </a:ext>
            </a:extLst>
          </p:cNvPr>
          <p:cNvGrpSpPr/>
          <p:nvPr/>
        </p:nvGrpSpPr>
        <p:grpSpPr>
          <a:xfrm>
            <a:off x="1338283" y="2573969"/>
            <a:ext cx="6385399" cy="731520"/>
            <a:chOff x="1709289" y="2430319"/>
            <a:chExt cx="6385399" cy="73152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2C9E57-DCEE-491D-8E2F-00B5E2F1281A}"/>
                </a:ext>
              </a:extLst>
            </p:cNvPr>
            <p:cNvSpPr/>
            <p:nvPr/>
          </p:nvSpPr>
          <p:spPr>
            <a:xfrm>
              <a:off x="2042051" y="246357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Data Cleaning &amp; Exploration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364437-6CF8-4D25-A301-AFB92D740A59}"/>
                </a:ext>
              </a:extLst>
            </p:cNvPr>
            <p:cNvSpPr/>
            <p:nvPr/>
          </p:nvSpPr>
          <p:spPr>
            <a:xfrm>
              <a:off x="1709289" y="243031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06E7BF-ED15-4005-BEFC-422AEAE89014}"/>
              </a:ext>
            </a:extLst>
          </p:cNvPr>
          <p:cNvGrpSpPr/>
          <p:nvPr/>
        </p:nvGrpSpPr>
        <p:grpSpPr>
          <a:xfrm>
            <a:off x="2241437" y="3528859"/>
            <a:ext cx="6385399" cy="731520"/>
            <a:chOff x="2173985" y="3274810"/>
            <a:chExt cx="6385399" cy="73152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950906A-0486-4553-B648-1E3955D95DA4}"/>
                </a:ext>
              </a:extLst>
            </p:cNvPr>
            <p:cNvSpPr/>
            <p:nvPr/>
          </p:nvSpPr>
          <p:spPr>
            <a:xfrm>
              <a:off x="2506747" y="3308061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Model Building Using Funnel Method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76E632-7527-4E63-9B55-6FD1DA08EB67}"/>
                </a:ext>
              </a:extLst>
            </p:cNvPr>
            <p:cNvSpPr/>
            <p:nvPr/>
          </p:nvSpPr>
          <p:spPr>
            <a:xfrm>
              <a:off x="2173985" y="3274810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062ACF-D0B1-48C1-8029-9C02D56B400A}"/>
              </a:ext>
            </a:extLst>
          </p:cNvPr>
          <p:cNvGrpSpPr/>
          <p:nvPr/>
        </p:nvGrpSpPr>
        <p:grpSpPr>
          <a:xfrm>
            <a:off x="3144591" y="4483749"/>
            <a:ext cx="6385399" cy="731520"/>
            <a:chOff x="2623687" y="4180314"/>
            <a:chExt cx="6385399" cy="7315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3E3D85E-35C9-45F5-9FEC-85A81DA15AEA}"/>
                </a:ext>
              </a:extLst>
            </p:cNvPr>
            <p:cNvSpPr/>
            <p:nvPr/>
          </p:nvSpPr>
          <p:spPr>
            <a:xfrm>
              <a:off x="2956449" y="4213565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Model Validation &amp; Assessment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07D577-446B-4673-8D9F-03AD50214AA0}"/>
                </a:ext>
              </a:extLst>
            </p:cNvPr>
            <p:cNvSpPr/>
            <p:nvPr/>
          </p:nvSpPr>
          <p:spPr>
            <a:xfrm>
              <a:off x="2623687" y="4180314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BF33E3-DABB-4ADB-BD9D-B9E5A8E60D79}"/>
              </a:ext>
            </a:extLst>
          </p:cNvPr>
          <p:cNvGrpSpPr/>
          <p:nvPr/>
        </p:nvGrpSpPr>
        <p:grpSpPr>
          <a:xfrm>
            <a:off x="4047746" y="5438639"/>
            <a:ext cx="6385399" cy="731520"/>
            <a:chOff x="2623687" y="5153829"/>
            <a:chExt cx="6385399" cy="73152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6883C1E-F986-42A6-8A1A-AB0E25AED9EF}"/>
                </a:ext>
              </a:extLst>
            </p:cNvPr>
            <p:cNvSpPr/>
            <p:nvPr/>
          </p:nvSpPr>
          <p:spPr>
            <a:xfrm>
              <a:off x="2956449" y="518708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Model Deployment to Use Case 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F15FBB-79C7-45BF-8113-EBCC28403D22}"/>
                </a:ext>
              </a:extLst>
            </p:cNvPr>
            <p:cNvSpPr/>
            <p:nvPr/>
          </p:nvSpPr>
          <p:spPr>
            <a:xfrm>
              <a:off x="2623687" y="515382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Research">
            <a:extLst>
              <a:ext uri="{FF2B5EF4-FFF2-40B4-BE49-F238E27FC236}">
                <a16:creationId xmlns:a16="http://schemas.microsoft.com/office/drawing/2014/main" id="{6000EB68-9CFD-4D09-9CBC-9336E0E6B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633" y="1721303"/>
            <a:ext cx="516155" cy="516155"/>
          </a:xfrm>
          <a:prstGeom prst="rect">
            <a:avLst/>
          </a:prstGeom>
        </p:spPr>
      </p:pic>
      <p:pic>
        <p:nvPicPr>
          <p:cNvPr id="32" name="Graphic 31" descr="Mop and bucket">
            <a:extLst>
              <a:ext uri="{FF2B5EF4-FFF2-40B4-BE49-F238E27FC236}">
                <a16:creationId xmlns:a16="http://schemas.microsoft.com/office/drawing/2014/main" id="{E78DA131-D295-46B0-99B4-2EDB068B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67" y="2665021"/>
            <a:ext cx="516155" cy="516155"/>
          </a:xfrm>
          <a:prstGeom prst="rect">
            <a:avLst/>
          </a:prstGeom>
        </p:spPr>
      </p:pic>
      <p:pic>
        <p:nvPicPr>
          <p:cNvPr id="34" name="Graphic 33" descr="Lightbulb and gear">
            <a:extLst>
              <a:ext uri="{FF2B5EF4-FFF2-40B4-BE49-F238E27FC236}">
                <a16:creationId xmlns:a16="http://schemas.microsoft.com/office/drawing/2014/main" id="{581E992A-8753-4D42-892B-E60A508C4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2746" y="3638719"/>
            <a:ext cx="516155" cy="516155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959B0787-3504-453A-B81B-D192B559D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40000">
            <a:off x="3235697" y="4606370"/>
            <a:ext cx="468002" cy="468002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7E3D8613-8B83-483D-8AF1-E385E0498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3902" y="5556134"/>
            <a:ext cx="516155" cy="516155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FD96A467-0756-4A9F-BCD3-D45BE12E9FAE}"/>
              </a:ext>
            </a:extLst>
          </p:cNvPr>
          <p:cNvSpPr/>
          <p:nvPr/>
        </p:nvSpPr>
        <p:spPr>
          <a:xfrm>
            <a:off x="6437015" y="2317931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F48DB07D-47A9-4273-B891-4A1197C9957C}"/>
              </a:ext>
            </a:extLst>
          </p:cNvPr>
          <p:cNvSpPr/>
          <p:nvPr/>
        </p:nvSpPr>
        <p:spPr>
          <a:xfrm>
            <a:off x="7216502" y="3250024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D38608C-605B-42DD-A38D-D148ED512873}"/>
              </a:ext>
            </a:extLst>
          </p:cNvPr>
          <p:cNvSpPr/>
          <p:nvPr/>
        </p:nvSpPr>
        <p:spPr>
          <a:xfrm>
            <a:off x="8130901" y="4226436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56CFDE3-E7C2-42BE-BA9E-FC40ED949D2B}"/>
              </a:ext>
            </a:extLst>
          </p:cNvPr>
          <p:cNvSpPr/>
          <p:nvPr/>
        </p:nvSpPr>
        <p:spPr>
          <a:xfrm>
            <a:off x="9120247" y="5136457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8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2455557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Research </a:t>
            </a:r>
          </a:p>
        </p:txBody>
      </p:sp>
      <p:pic>
        <p:nvPicPr>
          <p:cNvPr id="3" name="Graphic 2" descr="Research">
            <a:extLst>
              <a:ext uri="{FF2B5EF4-FFF2-40B4-BE49-F238E27FC236}">
                <a16:creationId xmlns:a16="http://schemas.microsoft.com/office/drawing/2014/main" id="{ECDC4E40-65FC-9D00-DE9E-7A34B515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8665" y="3085498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6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Propensity Modeling is Segmentation Estimation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7BD515-A557-4395-963A-3F19B3AEC9AC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840FB9-9859-496E-869A-0FE57ADB9B3C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11" name="Graphic 10" descr="Research">
              <a:extLst>
                <a:ext uri="{FF2B5EF4-FFF2-40B4-BE49-F238E27FC236}">
                  <a16:creationId xmlns:a16="http://schemas.microsoft.com/office/drawing/2014/main" id="{C0670E6C-8D93-441B-8705-7C6F03C0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A4199E-0685-411F-BA99-6CD4F0CA5F76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EAD4BEF-64AB-4619-BD36-F2D40AF9E465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12" name="Graphic 11" descr="Mop and bucket">
                <a:extLst>
                  <a:ext uri="{FF2B5EF4-FFF2-40B4-BE49-F238E27FC236}">
                    <a16:creationId xmlns:a16="http://schemas.microsoft.com/office/drawing/2014/main" id="{86D3B33E-5E30-4340-9014-99C4991E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B9F2914-4BAD-4F5F-BF95-ECA84E74C187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BD2FAAA-5B0B-42A9-85CF-A711F7B496A8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13" name="Graphic 12" descr="Lightbulb and gear">
                <a:extLst>
                  <a:ext uri="{FF2B5EF4-FFF2-40B4-BE49-F238E27FC236}">
                    <a16:creationId xmlns:a16="http://schemas.microsoft.com/office/drawing/2014/main" id="{C9ECDEA4-A0BB-4A1D-A78A-E0B4B8FE6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D4D3F4-9447-4F4C-9963-A12C00709352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BAF5DB1-F2C0-4388-9A6E-1ABD90FE140C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14" name="Graphic 13" descr="Checkmark">
                <a:extLst>
                  <a:ext uri="{FF2B5EF4-FFF2-40B4-BE49-F238E27FC236}">
                    <a16:creationId xmlns:a16="http://schemas.microsoft.com/office/drawing/2014/main" id="{EB56E7EA-ED56-4F01-9951-EA2004D76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220B6B1-7813-402E-8CD1-5F6206B1790D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06F9892-C8E8-4847-883D-5868A1365557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15" name="Graphic 14" descr="Database">
                <a:extLst>
                  <a:ext uri="{FF2B5EF4-FFF2-40B4-BE49-F238E27FC236}">
                    <a16:creationId xmlns:a16="http://schemas.microsoft.com/office/drawing/2014/main" id="{F4BDD2BE-FBBA-4323-B24E-81D736942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995626F-4A1C-4ED0-B711-A525D1D874E9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4BD57D55-189E-4FFB-B1A8-0300FED3A0EC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7F7C2EC-71AA-494A-8A90-5F8D79CFD734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44A441D-FF36-44C8-B347-208CDCD123A8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B4C151-E442-4A50-BDFD-AA72301FC056}"/>
              </a:ext>
            </a:extLst>
          </p:cNvPr>
          <p:cNvGrpSpPr/>
          <p:nvPr/>
        </p:nvGrpSpPr>
        <p:grpSpPr>
          <a:xfrm>
            <a:off x="619891" y="1591502"/>
            <a:ext cx="10962509" cy="3674997"/>
            <a:chOff x="619891" y="1409078"/>
            <a:chExt cx="10962509" cy="3674997"/>
          </a:xfrm>
        </p:grpSpPr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1205199C-E2A7-454D-9263-3535AFC64FD0}"/>
                </a:ext>
              </a:extLst>
            </p:cNvPr>
            <p:cNvSpPr/>
            <p:nvPr/>
          </p:nvSpPr>
          <p:spPr>
            <a:xfrm>
              <a:off x="619891" y="1409078"/>
              <a:ext cx="2212486" cy="1034322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Propensity Modeling 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4BFE6255-44F0-40F1-83B4-1B272208933A}"/>
                </a:ext>
              </a:extLst>
            </p:cNvPr>
            <p:cNvSpPr/>
            <p:nvPr/>
          </p:nvSpPr>
          <p:spPr>
            <a:xfrm>
              <a:off x="619891" y="2727098"/>
              <a:ext cx="2212486" cy="1034322"/>
            </a:xfrm>
            <a:prstGeom prst="flowChartProcess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Recommended Models</a:t>
              </a:r>
            </a:p>
          </p:txBody>
        </p:sp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624D1E0F-FC74-408D-8978-9AA27BE1A23A}"/>
                </a:ext>
              </a:extLst>
            </p:cNvPr>
            <p:cNvSpPr/>
            <p:nvPr/>
          </p:nvSpPr>
          <p:spPr>
            <a:xfrm>
              <a:off x="619891" y="4045119"/>
              <a:ext cx="2212486" cy="1034322"/>
            </a:xfrm>
            <a:prstGeom prst="flowChartProcess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Use Cases</a:t>
              </a:r>
            </a:p>
          </p:txBody>
        </p:sp>
        <p:sp>
          <p:nvSpPr>
            <p:cNvPr id="29" name="Rectangle: Single Corner Rounded 28">
              <a:extLst>
                <a:ext uri="{FF2B5EF4-FFF2-40B4-BE49-F238E27FC236}">
                  <a16:creationId xmlns:a16="http://schemas.microsoft.com/office/drawing/2014/main" id="{609AEA7D-DC58-4581-8BE8-19A82431BF9E}"/>
                </a:ext>
              </a:extLst>
            </p:cNvPr>
            <p:cNvSpPr/>
            <p:nvPr/>
          </p:nvSpPr>
          <p:spPr>
            <a:xfrm>
              <a:off x="3151533" y="1409078"/>
              <a:ext cx="8430867" cy="1034322"/>
            </a:xfrm>
            <a:prstGeom prst="round1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 propensity score is a probabilistic estimation of whether the customer will perform a certain action again or not </a:t>
              </a:r>
            </a:p>
          </p:txBody>
        </p:sp>
        <p:sp>
          <p:nvSpPr>
            <p:cNvPr id="30" name="Rectangle: Single Corner Rounded 29">
              <a:extLst>
                <a:ext uri="{FF2B5EF4-FFF2-40B4-BE49-F238E27FC236}">
                  <a16:creationId xmlns:a16="http://schemas.microsoft.com/office/drawing/2014/main" id="{55FD9970-DBE3-484B-94B8-F8A1D753553B}"/>
                </a:ext>
              </a:extLst>
            </p:cNvPr>
            <p:cNvSpPr/>
            <p:nvPr/>
          </p:nvSpPr>
          <p:spPr>
            <a:xfrm>
              <a:off x="3151533" y="2727098"/>
              <a:ext cx="8430867" cy="1034322"/>
            </a:xfrm>
            <a:prstGeom prst="round1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Propensity models perform well for predicting probability of a given segment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Logistic regression, Random forests, Neural networks, Gradient Boosting</a:t>
              </a:r>
              <a:endParaRPr lang="en-US"/>
            </a:p>
          </p:txBody>
        </p:sp>
        <p:sp>
          <p:nvSpPr>
            <p:cNvPr id="31" name="Rectangle: Single Corner Rounded 30">
              <a:extLst>
                <a:ext uri="{FF2B5EF4-FFF2-40B4-BE49-F238E27FC236}">
                  <a16:creationId xmlns:a16="http://schemas.microsoft.com/office/drawing/2014/main" id="{0BBC1CFA-BA46-42A8-87EF-935C8989EC90}"/>
                </a:ext>
              </a:extLst>
            </p:cNvPr>
            <p:cNvSpPr/>
            <p:nvPr/>
          </p:nvSpPr>
          <p:spPr>
            <a:xfrm>
              <a:off x="3151533" y="4049753"/>
              <a:ext cx="8430867" cy="1034322"/>
            </a:xfrm>
            <a:prstGeom prst="round1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Optimize marketing and sales strategies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accent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Offer personalized product recommendations to drive sales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</p:spTree>
    <p:extLst>
      <p:ext uri="{BB962C8B-B14F-4D97-AF65-F5344CB8AC3E}">
        <p14:creationId xmlns:p14="http://schemas.microsoft.com/office/powerpoint/2010/main" val="127500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5590643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Cleaning &amp; Exploration</a:t>
            </a:r>
          </a:p>
        </p:txBody>
      </p:sp>
      <p:pic>
        <p:nvPicPr>
          <p:cNvPr id="3" name="Graphic 2" descr="Mop and bucket">
            <a:extLst>
              <a:ext uri="{FF2B5EF4-FFF2-40B4-BE49-F238E27FC236}">
                <a16:creationId xmlns:a16="http://schemas.microsoft.com/office/drawing/2014/main" id="{21CDAEE3-6E59-5DC0-DBDA-48B93A20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1193" y="2955428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8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Data Cleaning is Essential to Predictive Accuracy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14</a:t>
            </a:fld>
            <a:endParaRPr lang="en-US"/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4CABA670-CA82-4B29-9C1D-3523AF1C04C3}"/>
              </a:ext>
            </a:extLst>
          </p:cNvPr>
          <p:cNvSpPr/>
          <p:nvPr/>
        </p:nvSpPr>
        <p:spPr>
          <a:xfrm>
            <a:off x="620636" y="1548468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Random Sampling</a:t>
            </a:r>
          </a:p>
        </p:txBody>
      </p:sp>
      <p:sp>
        <p:nvSpPr>
          <p:cNvPr id="33" name="Rectangle: Single Corner Rounded 32">
            <a:extLst>
              <a:ext uri="{FF2B5EF4-FFF2-40B4-BE49-F238E27FC236}">
                <a16:creationId xmlns:a16="http://schemas.microsoft.com/office/drawing/2014/main" id="{3BE05BF8-4D9C-4A37-A3ED-1B4F01067781}"/>
              </a:ext>
            </a:extLst>
          </p:cNvPr>
          <p:cNvSpPr/>
          <p:nvPr/>
        </p:nvSpPr>
        <p:spPr>
          <a:xfrm>
            <a:off x="4516666" y="1539385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Concatenating</a:t>
            </a:r>
          </a:p>
        </p:txBody>
      </p:sp>
      <p:sp>
        <p:nvSpPr>
          <p:cNvPr id="34" name="Rectangle: Single Corner Rounded 33">
            <a:extLst>
              <a:ext uri="{FF2B5EF4-FFF2-40B4-BE49-F238E27FC236}">
                <a16:creationId xmlns:a16="http://schemas.microsoft.com/office/drawing/2014/main" id="{BFB887A6-9DC9-48FB-972A-C07F97D86EA1}"/>
              </a:ext>
            </a:extLst>
          </p:cNvPr>
          <p:cNvSpPr/>
          <p:nvPr/>
        </p:nvSpPr>
        <p:spPr>
          <a:xfrm>
            <a:off x="8412695" y="1529132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Data Cleaning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960A5-0278-41BB-A589-F1438952EEDF}"/>
              </a:ext>
            </a:extLst>
          </p:cNvPr>
          <p:cNvSpPr txBox="1"/>
          <p:nvPr/>
        </p:nvSpPr>
        <p:spPr>
          <a:xfrm>
            <a:off x="4822711" y="2128810"/>
            <a:ext cx="227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Consumer Behavior Sample 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1D1782-E2EF-42B1-ADB7-AE2E43498997}"/>
              </a:ext>
            </a:extLst>
          </p:cNvPr>
          <p:cNvSpPr txBox="1"/>
          <p:nvPr/>
        </p:nvSpPr>
        <p:spPr>
          <a:xfrm>
            <a:off x="5293951" y="4805938"/>
            <a:ext cx="13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Cluster File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29111B-8A07-2EE9-EBB5-95FB469D0BBE}"/>
              </a:ext>
            </a:extLst>
          </p:cNvPr>
          <p:cNvSpPr txBox="1"/>
          <p:nvPr/>
        </p:nvSpPr>
        <p:spPr>
          <a:xfrm>
            <a:off x="5216248" y="3605873"/>
            <a:ext cx="148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customer_id</a:t>
            </a:r>
            <a:r>
              <a:rPr lang="en-US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3E0D46-0874-6334-CF9D-A7E46308F412}"/>
              </a:ext>
            </a:extLst>
          </p:cNvPr>
          <p:cNvCxnSpPr>
            <a:cxnSpLocks/>
          </p:cNvCxnSpPr>
          <p:nvPr/>
        </p:nvCxnSpPr>
        <p:spPr>
          <a:xfrm>
            <a:off x="8049533" y="1472490"/>
            <a:ext cx="0" cy="391302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A9EDD2-ED89-80F6-EE07-6BD15BB52AA8}"/>
              </a:ext>
            </a:extLst>
          </p:cNvPr>
          <p:cNvCxnSpPr>
            <a:cxnSpLocks/>
          </p:cNvCxnSpPr>
          <p:nvPr/>
        </p:nvCxnSpPr>
        <p:spPr>
          <a:xfrm>
            <a:off x="4153503" y="1472490"/>
            <a:ext cx="0" cy="391302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DF07717-753A-C7EE-DF79-DD2705852CD8}"/>
              </a:ext>
            </a:extLst>
          </p:cNvPr>
          <p:cNvSpPr/>
          <p:nvPr/>
        </p:nvSpPr>
        <p:spPr>
          <a:xfrm>
            <a:off x="5062376" y="3439677"/>
            <a:ext cx="1817395" cy="70172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DD694B26-3FD7-0562-D6A9-294FEA52C731}"/>
              </a:ext>
            </a:extLst>
          </p:cNvPr>
          <p:cNvSpPr/>
          <p:nvPr/>
        </p:nvSpPr>
        <p:spPr>
          <a:xfrm>
            <a:off x="5587367" y="4303681"/>
            <a:ext cx="767411" cy="41365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185E5282-BFCC-640E-C6F2-8A62206ECFCB}"/>
              </a:ext>
            </a:extLst>
          </p:cNvPr>
          <p:cNvSpPr/>
          <p:nvPr/>
        </p:nvSpPr>
        <p:spPr>
          <a:xfrm rot="10800000">
            <a:off x="5589408" y="2863740"/>
            <a:ext cx="767411" cy="41365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B9FC4-50EE-4F40-8143-ED12CF783662}"/>
              </a:ext>
            </a:extLst>
          </p:cNvPr>
          <p:cNvGrpSpPr/>
          <p:nvPr/>
        </p:nvGrpSpPr>
        <p:grpSpPr>
          <a:xfrm>
            <a:off x="828001" y="2216963"/>
            <a:ext cx="2754975" cy="2995164"/>
            <a:chOff x="1100287" y="2101939"/>
            <a:chExt cx="2754975" cy="2995164"/>
          </a:xfrm>
        </p:grpSpPr>
        <p:pic>
          <p:nvPicPr>
            <p:cNvPr id="48" name="Graphic 47" descr="Document outline">
              <a:extLst>
                <a:ext uri="{FF2B5EF4-FFF2-40B4-BE49-F238E27FC236}">
                  <a16:creationId xmlns:a16="http://schemas.microsoft.com/office/drawing/2014/main" id="{670203A6-B738-FEA1-672B-07BA99B77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2694" y="2640768"/>
              <a:ext cx="352541" cy="352541"/>
            </a:xfrm>
            <a:prstGeom prst="rect">
              <a:avLst/>
            </a:prstGeom>
          </p:spPr>
        </p:pic>
        <p:pic>
          <p:nvPicPr>
            <p:cNvPr id="49" name="Graphic 48" descr="Document outline">
              <a:extLst>
                <a:ext uri="{FF2B5EF4-FFF2-40B4-BE49-F238E27FC236}">
                  <a16:creationId xmlns:a16="http://schemas.microsoft.com/office/drawing/2014/main" id="{638375C3-CFF9-F99F-E85B-6B1B22BB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7249" y="2640768"/>
              <a:ext cx="352541" cy="352541"/>
            </a:xfrm>
            <a:prstGeom prst="rect">
              <a:avLst/>
            </a:prstGeom>
          </p:spPr>
        </p:pic>
        <p:pic>
          <p:nvPicPr>
            <p:cNvPr id="50" name="Graphic 49" descr="Document outline">
              <a:extLst>
                <a:ext uri="{FF2B5EF4-FFF2-40B4-BE49-F238E27FC236}">
                  <a16:creationId xmlns:a16="http://schemas.microsoft.com/office/drawing/2014/main" id="{20CD11D2-D1A7-0D30-8DA9-4B41D012E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1805" y="2640768"/>
              <a:ext cx="352541" cy="352541"/>
            </a:xfrm>
            <a:prstGeom prst="rect">
              <a:avLst/>
            </a:prstGeom>
          </p:spPr>
        </p:pic>
        <p:pic>
          <p:nvPicPr>
            <p:cNvPr id="51" name="Graphic 50" descr="Document outline">
              <a:extLst>
                <a:ext uri="{FF2B5EF4-FFF2-40B4-BE49-F238E27FC236}">
                  <a16:creationId xmlns:a16="http://schemas.microsoft.com/office/drawing/2014/main" id="{CC8E7E6C-DF6B-F460-AE2D-C5B4E227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36520" y="2640768"/>
              <a:ext cx="352541" cy="352541"/>
            </a:xfrm>
            <a:prstGeom prst="rect">
              <a:avLst/>
            </a:prstGeom>
          </p:spPr>
        </p:pic>
        <p:pic>
          <p:nvPicPr>
            <p:cNvPr id="52" name="Graphic 51" descr="Document outline">
              <a:extLst>
                <a:ext uri="{FF2B5EF4-FFF2-40B4-BE49-F238E27FC236}">
                  <a16:creationId xmlns:a16="http://schemas.microsoft.com/office/drawing/2014/main" id="{1550300E-ECBF-56DE-DD36-45CB2CC84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1076" y="2640768"/>
              <a:ext cx="352541" cy="352541"/>
            </a:xfrm>
            <a:prstGeom prst="rect">
              <a:avLst/>
            </a:prstGeom>
          </p:spPr>
        </p:pic>
        <p:pic>
          <p:nvPicPr>
            <p:cNvPr id="53" name="Graphic 52" descr="Document outline">
              <a:extLst>
                <a:ext uri="{FF2B5EF4-FFF2-40B4-BE49-F238E27FC236}">
                  <a16:creationId xmlns:a16="http://schemas.microsoft.com/office/drawing/2014/main" id="{16EE9C13-FA48-EFC9-FC1B-8F398A9AB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0052" y="3169436"/>
              <a:ext cx="352541" cy="352541"/>
            </a:xfrm>
            <a:prstGeom prst="rect">
              <a:avLst/>
            </a:prstGeom>
          </p:spPr>
        </p:pic>
        <p:pic>
          <p:nvPicPr>
            <p:cNvPr id="54" name="Graphic 53" descr="Document outline">
              <a:extLst>
                <a:ext uri="{FF2B5EF4-FFF2-40B4-BE49-F238E27FC236}">
                  <a16:creationId xmlns:a16="http://schemas.microsoft.com/office/drawing/2014/main" id="{9506226F-9B90-AF5B-1AC8-B99F37FB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4607" y="3169436"/>
              <a:ext cx="352541" cy="352541"/>
            </a:xfrm>
            <a:prstGeom prst="rect">
              <a:avLst/>
            </a:prstGeom>
          </p:spPr>
        </p:pic>
        <p:pic>
          <p:nvPicPr>
            <p:cNvPr id="55" name="Graphic 54" descr="Document outline">
              <a:extLst>
                <a:ext uri="{FF2B5EF4-FFF2-40B4-BE49-F238E27FC236}">
                  <a16:creationId xmlns:a16="http://schemas.microsoft.com/office/drawing/2014/main" id="{F3C75CCA-7FB5-EC1E-8CFE-7CF937E0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23878" y="3169436"/>
              <a:ext cx="352541" cy="352541"/>
            </a:xfrm>
            <a:prstGeom prst="rect">
              <a:avLst/>
            </a:prstGeom>
          </p:spPr>
        </p:pic>
        <p:pic>
          <p:nvPicPr>
            <p:cNvPr id="56" name="Graphic 55" descr="Document outline">
              <a:extLst>
                <a:ext uri="{FF2B5EF4-FFF2-40B4-BE49-F238E27FC236}">
                  <a16:creationId xmlns:a16="http://schemas.microsoft.com/office/drawing/2014/main" id="{D7795939-11B8-84DA-775D-CD64F1C0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9163" y="3169436"/>
              <a:ext cx="352541" cy="35254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FB5FB3-5F7C-BCFE-53D4-CC686E9646EE}"/>
                </a:ext>
              </a:extLst>
            </p:cNvPr>
            <p:cNvSpPr txBox="1"/>
            <p:nvPr/>
          </p:nvSpPr>
          <p:spPr>
            <a:xfrm>
              <a:off x="1186647" y="2101939"/>
              <a:ext cx="257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Cambria"/>
                  <a:ea typeface="Cambria"/>
                </a:rPr>
                <a:t>From 40 Consumer Files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0B89C-AF2C-A07D-D3F2-3808CE4F72B3}"/>
                </a:ext>
              </a:extLst>
            </p:cNvPr>
            <p:cNvSpPr txBox="1"/>
            <p:nvPr/>
          </p:nvSpPr>
          <p:spPr>
            <a:xfrm>
              <a:off x="1100287" y="3723624"/>
              <a:ext cx="275497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Cambria"/>
                  <a:ea typeface="Cambria"/>
                </a:rPr>
                <a:t>Pull 25k Random Records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E1CA85-C669-A3DE-FA0C-AC02EA130524}"/>
                </a:ext>
              </a:extLst>
            </p:cNvPr>
            <p:cNvSpPr txBox="1"/>
            <p:nvPr/>
          </p:nvSpPr>
          <p:spPr>
            <a:xfrm>
              <a:off x="1471127" y="4727771"/>
              <a:ext cx="20152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Cambria"/>
                  <a:ea typeface="Cambria"/>
                </a:rPr>
                <a:t>1m Record Sample</a:t>
              </a:r>
            </a:p>
          </p:txBody>
        </p:sp>
        <p:pic>
          <p:nvPicPr>
            <p:cNvPr id="60" name="Graphic 59" descr="Document outline">
              <a:extLst>
                <a:ext uri="{FF2B5EF4-FFF2-40B4-BE49-F238E27FC236}">
                  <a16:creationId xmlns:a16="http://schemas.microsoft.com/office/drawing/2014/main" id="{FA67DBB8-6B42-98D9-40F8-605EEBA6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6383" y="4258658"/>
              <a:ext cx="352541" cy="352541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1B511E-86FD-8C22-A3A7-9870DFC2D6B3}"/>
              </a:ext>
            </a:extLst>
          </p:cNvPr>
          <p:cNvSpPr/>
          <p:nvPr/>
        </p:nvSpPr>
        <p:spPr>
          <a:xfrm>
            <a:off x="8467075" y="2215789"/>
            <a:ext cx="3115325" cy="4198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Examine NA Values</a:t>
            </a:r>
            <a:endParaRPr lang="en-US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D7C527-FBE6-A7A8-FF00-9FAABE4E5F2B}"/>
              </a:ext>
            </a:extLst>
          </p:cNvPr>
          <p:cNvSpPr/>
          <p:nvPr/>
        </p:nvSpPr>
        <p:spPr>
          <a:xfrm>
            <a:off x="8295801" y="2146306"/>
            <a:ext cx="371336" cy="55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4918CC-C245-FDED-E0D9-74143C39CF09}"/>
              </a:ext>
            </a:extLst>
          </p:cNvPr>
          <p:cNvSpPr txBox="1"/>
          <p:nvPr/>
        </p:nvSpPr>
        <p:spPr>
          <a:xfrm>
            <a:off x="8307712" y="2203626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AB4012-6221-BF10-14E8-645093C35F39}"/>
              </a:ext>
            </a:extLst>
          </p:cNvPr>
          <p:cNvSpPr/>
          <p:nvPr/>
        </p:nvSpPr>
        <p:spPr>
          <a:xfrm>
            <a:off x="8467075" y="3892189"/>
            <a:ext cx="3115325" cy="4198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Eliminate Duplicates</a:t>
            </a:r>
            <a:endParaRPr lang="en-US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781A0A-CF52-8856-2DF3-7EABF46ECDD6}"/>
              </a:ext>
            </a:extLst>
          </p:cNvPr>
          <p:cNvSpPr/>
          <p:nvPr/>
        </p:nvSpPr>
        <p:spPr>
          <a:xfrm>
            <a:off x="8295801" y="3822706"/>
            <a:ext cx="371336" cy="55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FE1E83-3539-4C74-3C26-1114724687EF}"/>
              </a:ext>
            </a:extLst>
          </p:cNvPr>
          <p:cNvSpPr txBox="1"/>
          <p:nvPr/>
        </p:nvSpPr>
        <p:spPr>
          <a:xfrm>
            <a:off x="8307712" y="3880025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6183C1-C43B-66CE-F340-767AFB2D00FC}"/>
              </a:ext>
            </a:extLst>
          </p:cNvPr>
          <p:cNvSpPr txBox="1"/>
          <p:nvPr/>
        </p:nvSpPr>
        <p:spPr>
          <a:xfrm>
            <a:off x="8714111" y="2827026"/>
            <a:ext cx="2077685" cy="87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mbria"/>
                <a:ea typeface="Cambria"/>
                <a:cs typeface="Calibri"/>
              </a:rPr>
              <a:t>Imputation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mbria"/>
                <a:ea typeface="Cambria"/>
                <a:cs typeface="Calibri"/>
              </a:rPr>
              <a:t>Feature removal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A198FD5-B4A1-D8A1-87A0-8A5FF018BA73}"/>
              </a:ext>
            </a:extLst>
          </p:cNvPr>
          <p:cNvSpPr/>
          <p:nvPr/>
        </p:nvSpPr>
        <p:spPr>
          <a:xfrm>
            <a:off x="8467075" y="4755789"/>
            <a:ext cx="3115325" cy="4198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Eliminate Erroneous Values</a:t>
            </a:r>
            <a:endParaRPr lang="en-US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B4C001-DC27-1093-20AA-7069FDFB27B6}"/>
              </a:ext>
            </a:extLst>
          </p:cNvPr>
          <p:cNvSpPr/>
          <p:nvPr/>
        </p:nvSpPr>
        <p:spPr>
          <a:xfrm>
            <a:off x="8295801" y="4686306"/>
            <a:ext cx="371336" cy="55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3D23C4-9B9E-F2BA-08F8-61128439B553}"/>
              </a:ext>
            </a:extLst>
          </p:cNvPr>
          <p:cNvSpPr txBox="1"/>
          <p:nvPr/>
        </p:nvSpPr>
        <p:spPr>
          <a:xfrm>
            <a:off x="8307712" y="4743624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C207EA-FA96-4126-8E23-023AF256629C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42F0EB1-9B84-4BD7-AFDB-7FD026C63602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69" name="Graphic 68" descr="Research">
              <a:extLst>
                <a:ext uri="{FF2B5EF4-FFF2-40B4-BE49-F238E27FC236}">
                  <a16:creationId xmlns:a16="http://schemas.microsoft.com/office/drawing/2014/main" id="{A6FB9D65-4460-4117-A14B-F2B20999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083442-DF65-48AD-9B63-28EF83A0D7A0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2F9ACD65-2402-417C-9BBB-4AFE8F608F41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85" name="Graphic 84" descr="Mop and bucket">
                <a:extLst>
                  <a:ext uri="{FF2B5EF4-FFF2-40B4-BE49-F238E27FC236}">
                    <a16:creationId xmlns:a16="http://schemas.microsoft.com/office/drawing/2014/main" id="{928D9847-940D-47C6-92AD-DAAE1089B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BD9315B-B7E4-4FE6-A73C-863CC3F61D52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66D8FD1-4FFA-4F47-AAD1-3D5FB9807C81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83" name="Graphic 82" descr="Lightbulb and gear">
                <a:extLst>
                  <a:ext uri="{FF2B5EF4-FFF2-40B4-BE49-F238E27FC236}">
                    <a16:creationId xmlns:a16="http://schemas.microsoft.com/office/drawing/2014/main" id="{CCD5D718-EBDB-4843-AD4D-266E7F2D3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C22C761-9D6F-4844-95E5-A22C9466659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D6F04894-424C-4E84-8E4F-743F10599462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81" name="Graphic 80" descr="Checkmark">
                <a:extLst>
                  <a:ext uri="{FF2B5EF4-FFF2-40B4-BE49-F238E27FC236}">
                    <a16:creationId xmlns:a16="http://schemas.microsoft.com/office/drawing/2014/main" id="{84F2EBA3-E049-4BD1-9E07-3CDAC891D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9B3C3B9-0B2A-4D8C-A835-99783EC176B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62C21401-40EA-423A-87B2-C3E349D331AE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79" name="Graphic 78" descr="Database">
                <a:extLst>
                  <a:ext uri="{FF2B5EF4-FFF2-40B4-BE49-F238E27FC236}">
                    <a16:creationId xmlns:a16="http://schemas.microsoft.com/office/drawing/2014/main" id="{2AC96828-367A-49AC-85C4-2E7A9A094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31819F86-4DBC-4A8E-8BFB-9FD74B63AD2F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4E14FBB2-1935-48AE-B0E5-9AD025EC7D5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9AD8C240-039E-4AB3-ADD9-5F1C6E3319A3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FD27C3B4-6463-46A6-814E-B3B96D512A6A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186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Geographic Distribution  </a:t>
            </a:r>
          </a:p>
        </p:txBody>
      </p:sp>
      <p:pic>
        <p:nvPicPr>
          <p:cNvPr id="4" name="Graphic 3" descr="Earth globe: Americas with solid fill">
            <a:extLst>
              <a:ext uri="{FF2B5EF4-FFF2-40B4-BE49-F238E27FC236}">
                <a16:creationId xmlns:a16="http://schemas.microsoft.com/office/drawing/2014/main" id="{6EDCB469-7F4F-4453-B5E2-0BEDF6DF2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0 is Present in Arkansas and Illinois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11FDACF-5D7E-4859-B994-875585DA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4" y="1493420"/>
            <a:ext cx="6304733" cy="3871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EA5646-B182-6051-E4C8-52DB2E844D46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C9EDF77A-BFDE-A3AD-6A4A-AB09F9373F44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7837DE5F-4004-3168-6F9B-99C7BC63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F5ABAB5-BACC-C6F8-4787-21BD538EA9ED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317DF76E-4343-6E01-ACF2-CBFB1D7A443C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8A454436-77EC-D09A-6FD7-F11990129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8B47B67-6747-2E3F-4F46-7A4265F4DF07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09E930-4996-6CAB-6768-6742207D691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0F909DF0-8EB4-D0DD-7766-0EE188CF9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28E94E5-2297-C1FC-B4EB-9ECFB2199CB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178A0878-3CC4-FE9F-309A-BD5BA15BAF26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4AF94471-DF28-C1CA-BF6C-A3EBEE74A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0E9680A-888F-FB7B-2D43-AF21873E7EE7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26950985-7420-B97D-ECF2-ECFCAD36CE14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4AC9C9C7-76DF-C65E-5302-C2DDEAD23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1" name="Arrow: Right 73">
              <a:extLst>
                <a:ext uri="{FF2B5EF4-FFF2-40B4-BE49-F238E27FC236}">
                  <a16:creationId xmlns:a16="http://schemas.microsoft.com/office/drawing/2014/main" id="{FC2DFBB6-989E-6986-73ED-62233B1AE127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D2046BE6-1374-8F1F-8B1D-ED87E43DF908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AD33E112-B348-7957-8725-F17E404A2DDF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253499A9-0680-8912-4AC4-33E2707CF388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75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1 is Primarily in California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57C70EF-8320-45AE-B550-D1E5A774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3" y="1493420"/>
            <a:ext cx="6304733" cy="3871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785D14C-3B59-3FC7-12BC-A26689C91B04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5C39DB51-0EEB-4DEF-3B30-BD9D1105659C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8BA57410-4DC5-DE35-4545-E3E132A0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FB8C92-3805-6C80-1EDC-F1178E55A0F5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ABF9751E-6DEB-9C5E-594D-92837783F42E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C08F1CDC-59A1-1402-3B9B-B0507C0E4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4F62090-B0CE-6806-8B8A-C5409F1AB051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976F51DA-F710-D733-696A-FCD1258B5BF9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278479CC-0F61-8D82-BE1F-604EA37B4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14FAFD5-ADAB-F665-F386-B57834DF6738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E58C0D90-8BD0-95F0-A976-97A1B5F75AA1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550E4FFD-E063-83B8-C27A-949CBE034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111073C-A221-7CC6-4431-4EC68BF7BE4F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EED3CBD8-3940-ED1E-6B5A-2B52B75FDF85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D166C316-F2BA-AB1A-BF06-66311D5F4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33DF75A0-FEB4-D87F-E4A5-648C54611EA4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B931A65E-5B94-7F1E-C560-567018E620A7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45493965-078F-14D2-E6A4-438E37F64EFE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D2900806-E752-5A64-0FB1-12E19D166A9F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51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2 is Present in California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436367-C037-49D6-BB65-38EEB27A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3" y="1493419"/>
            <a:ext cx="6304733" cy="3871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66FD8DA-5B02-04EC-8875-E547E7B7BA52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EF7460CC-3419-88A6-DFA8-2C41EBFD8EBC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540D5A94-D5EE-FD30-9F0C-5DC4C343C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6CF657-E04E-FFBB-B8A5-D1572EDEC411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B7A00E49-C92C-3850-1370-2AFE5EA1CA1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3852A90B-0562-4A2F-3ABC-5DC6E744B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CD3493-141F-7281-6E97-86827C1DA988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CFF90C9F-F496-1D34-21EC-9BADCC16479F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504A80A7-5135-D714-38BE-C8A4C277B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EAE75AA-9DFC-318B-88FA-D461962C442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3F6C7302-3C8F-AA6B-2327-095D30661565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0BFC6839-C836-D0DE-B3AD-52318D4E2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3DE12-8558-56CF-EC69-345B26146355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DD1F3C80-47CD-C3E8-FA5C-B944BAB95C01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CA0C10FC-471C-B49B-9FE1-0C1B30B8B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FCE41F8B-51F7-5795-E83A-DF15BBC937EC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4EDC3A5-D4F5-26B3-6A38-1775F1DEB454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6383CBE0-DA8B-2CC9-9DEB-27F8BA37D33B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663A8BEA-532C-8423-FD46-6A68EB507816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14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3 is Present in All Three Regions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197A59-8688-442B-B0DE-E145D60C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4" y="1493420"/>
            <a:ext cx="6304733" cy="387116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BFB3FC5-6EA2-3F87-D4A6-569CD90B1BF4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5" name="Rectangle: Rounded Corners 67">
              <a:extLst>
                <a:ext uri="{FF2B5EF4-FFF2-40B4-BE49-F238E27FC236}">
                  <a16:creationId xmlns:a16="http://schemas.microsoft.com/office/drawing/2014/main" id="{C0E37CB0-9F47-6A7A-F148-CEB06FC713F1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46" name="Graphic 45" descr="Research">
              <a:extLst>
                <a:ext uri="{FF2B5EF4-FFF2-40B4-BE49-F238E27FC236}">
                  <a16:creationId xmlns:a16="http://schemas.microsoft.com/office/drawing/2014/main" id="{6D1F5252-F1E1-634D-EE60-842FD6FFD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C96143-FDE2-9056-E982-9DD94F154242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1" name="Rectangle: Rounded Corners 83">
                <a:extLst>
                  <a:ext uri="{FF2B5EF4-FFF2-40B4-BE49-F238E27FC236}">
                    <a16:creationId xmlns:a16="http://schemas.microsoft.com/office/drawing/2014/main" id="{DA991DCF-4125-44FB-E542-64015709ADB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2" name="Graphic 61" descr="Mop and bucket">
                <a:extLst>
                  <a:ext uri="{FF2B5EF4-FFF2-40B4-BE49-F238E27FC236}">
                    <a16:creationId xmlns:a16="http://schemas.microsoft.com/office/drawing/2014/main" id="{C732F208-5BB8-284F-F879-36FCE14DC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2851C67-AF6F-ABA1-9F27-2A46E57012BE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59" name="Rectangle: Rounded Corners 81">
                <a:extLst>
                  <a:ext uri="{FF2B5EF4-FFF2-40B4-BE49-F238E27FC236}">
                    <a16:creationId xmlns:a16="http://schemas.microsoft.com/office/drawing/2014/main" id="{C7D1D7DD-116A-84A7-9594-DDA4376FB56B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0" name="Graphic 59" descr="Lightbulb and gear">
                <a:extLst>
                  <a:ext uri="{FF2B5EF4-FFF2-40B4-BE49-F238E27FC236}">
                    <a16:creationId xmlns:a16="http://schemas.microsoft.com/office/drawing/2014/main" id="{3F628265-ACD9-6B32-0383-0456EE7D9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C0B6F2B-D294-208E-3A98-447F9F03A41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57" name="Rectangle: Rounded Corners 79">
                <a:extLst>
                  <a:ext uri="{FF2B5EF4-FFF2-40B4-BE49-F238E27FC236}">
                    <a16:creationId xmlns:a16="http://schemas.microsoft.com/office/drawing/2014/main" id="{B21D1A8C-4DC6-2114-79C6-D50DAAEA7F8B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58" name="Graphic 57" descr="Checkmark">
                <a:extLst>
                  <a:ext uri="{FF2B5EF4-FFF2-40B4-BE49-F238E27FC236}">
                    <a16:creationId xmlns:a16="http://schemas.microsoft.com/office/drawing/2014/main" id="{6A3526A4-E559-95A0-8C8F-47A37AE81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5750A8-787F-5055-CF68-6676753701F6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5" name="Rectangle: Rounded Corners 77">
                <a:extLst>
                  <a:ext uri="{FF2B5EF4-FFF2-40B4-BE49-F238E27FC236}">
                    <a16:creationId xmlns:a16="http://schemas.microsoft.com/office/drawing/2014/main" id="{3DED11CD-3527-6891-5FE1-CB6D5032FF37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56" name="Graphic 55" descr="Database">
                <a:extLst>
                  <a:ext uri="{FF2B5EF4-FFF2-40B4-BE49-F238E27FC236}">
                    <a16:creationId xmlns:a16="http://schemas.microsoft.com/office/drawing/2014/main" id="{25F68473-9956-1B88-F97E-9CE04A334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1" name="Arrow: Right 73">
              <a:extLst>
                <a:ext uri="{FF2B5EF4-FFF2-40B4-BE49-F238E27FC236}">
                  <a16:creationId xmlns:a16="http://schemas.microsoft.com/office/drawing/2014/main" id="{A12FF160-F78F-28D0-EF1C-1C0CF1E23FD0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74">
              <a:extLst>
                <a:ext uri="{FF2B5EF4-FFF2-40B4-BE49-F238E27FC236}">
                  <a16:creationId xmlns:a16="http://schemas.microsoft.com/office/drawing/2014/main" id="{A89A5560-79B6-FAA5-4696-7B8D1AB98787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75">
              <a:extLst>
                <a:ext uri="{FF2B5EF4-FFF2-40B4-BE49-F238E27FC236}">
                  <a16:creationId xmlns:a16="http://schemas.microsoft.com/office/drawing/2014/main" id="{7D01CC15-04E3-1D86-CA1C-0BC39986D50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Right 76">
              <a:extLst>
                <a:ext uri="{FF2B5EF4-FFF2-40B4-BE49-F238E27FC236}">
                  <a16:creationId xmlns:a16="http://schemas.microsoft.com/office/drawing/2014/main" id="{268135C4-48A6-4446-C08B-38AB85DC56EF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69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D1A8-865B-21A0-A1F4-976E5D78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EC1D-30E4-2D43-576F-63DC3453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rPr>
              <a:t>Meet Our Team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A1C10-BCC1-44AB-9DCC-E49AB93046CF}"/>
              </a:ext>
            </a:extLst>
          </p:cNvPr>
          <p:cNvSpPr/>
          <p:nvPr/>
        </p:nvSpPr>
        <p:spPr>
          <a:xfrm>
            <a:off x="609600" y="1474764"/>
            <a:ext cx="10972800" cy="396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Master of Business Analytics Candidates Class of 2023</a:t>
            </a:r>
          </a:p>
        </p:txBody>
      </p:sp>
      <p:sp>
        <p:nvSpPr>
          <p:cNvPr id="12" name="Google Shape;521;p44">
            <a:extLst>
              <a:ext uri="{FF2B5EF4-FFF2-40B4-BE49-F238E27FC236}">
                <a16:creationId xmlns:a16="http://schemas.microsoft.com/office/drawing/2014/main" id="{708D5835-804A-4B4E-99DA-2CEA50FD9FEC}"/>
              </a:ext>
            </a:extLst>
          </p:cNvPr>
          <p:cNvSpPr txBox="1"/>
          <p:nvPr/>
        </p:nvSpPr>
        <p:spPr>
          <a:xfrm>
            <a:off x="7790189" y="437407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  <a:sym typeface="Inter"/>
              </a:rPr>
              <a:t>Jillian Wedin</a:t>
            </a:r>
            <a:br>
              <a:rPr lang="en">
                <a:latin typeface="Cambria" panose="02040503050406030204" pitchFamily="18" charset="0"/>
                <a:ea typeface="Cambria" panose="02040503050406030204" pitchFamily="18" charset="0"/>
                <a:cs typeface="Inter"/>
              </a:rPr>
            </a:br>
            <a:r>
              <a:rPr lang="en" sz="100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BBA Finance</a:t>
            </a:r>
          </a:p>
          <a:p>
            <a:pPr algn="ctr"/>
            <a:r>
              <a:rPr lang="en" sz="100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UW-Madison</a:t>
            </a:r>
          </a:p>
          <a:p>
            <a:pPr algn="ctr">
              <a:spcBef>
                <a:spcPts val="400"/>
              </a:spcBef>
            </a:pPr>
            <a:endParaRPr lang="en-US" sz="1000">
              <a:solidFill>
                <a:schemeClr val="dk2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3" name="Picture 1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2B06033-39FB-430B-9124-B3B3D9C63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19"/>
          <a:stretch/>
        </p:blipFill>
        <p:spPr>
          <a:xfrm>
            <a:off x="7825013" y="2650382"/>
            <a:ext cx="1346353" cy="1469318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0C3A68-4266-4FD9-B805-54B2371F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6" t="874" r="236" b="5997"/>
          <a:stretch/>
        </p:blipFill>
        <p:spPr>
          <a:xfrm>
            <a:off x="5494983" y="2609974"/>
            <a:ext cx="1300171" cy="1469317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  <p:sp>
        <p:nvSpPr>
          <p:cNvPr id="17" name="Google Shape;521;p44">
            <a:extLst>
              <a:ext uri="{FF2B5EF4-FFF2-40B4-BE49-F238E27FC236}">
                <a16:creationId xmlns:a16="http://schemas.microsoft.com/office/drawing/2014/main" id="{3DA244D8-8018-4413-BEAD-B598473ED05A}"/>
              </a:ext>
            </a:extLst>
          </p:cNvPr>
          <p:cNvSpPr txBox="1"/>
          <p:nvPr/>
        </p:nvSpPr>
        <p:spPr>
          <a:xfrm>
            <a:off x="5437068" y="437407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  <a:sym typeface="Inter"/>
              </a:rPr>
              <a:t>Toby Nabavian</a:t>
            </a:r>
            <a:endParaRPr lang="en" sz="1000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BBA Finance</a:t>
            </a:r>
          </a:p>
          <a:p>
            <a:pPr algn="ctr"/>
            <a:r>
              <a:rPr lang="en" sz="1000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UW-Madison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5F180F-9149-4B77-B08D-E5B73B29ED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" t="2162" r="-243" b="17324"/>
          <a:stretch/>
        </p:blipFill>
        <p:spPr>
          <a:xfrm>
            <a:off x="3164953" y="2690791"/>
            <a:ext cx="1300171" cy="1428909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  <p:sp>
        <p:nvSpPr>
          <p:cNvPr id="19" name="Google Shape;521;p44">
            <a:extLst>
              <a:ext uri="{FF2B5EF4-FFF2-40B4-BE49-F238E27FC236}">
                <a16:creationId xmlns:a16="http://schemas.microsoft.com/office/drawing/2014/main" id="{5A84DE92-3626-4E92-8190-969E732A1544}"/>
              </a:ext>
            </a:extLst>
          </p:cNvPr>
          <p:cNvSpPr txBox="1"/>
          <p:nvPr/>
        </p:nvSpPr>
        <p:spPr>
          <a:xfrm>
            <a:off x="2995624" y="4374075"/>
            <a:ext cx="1638827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Jian Li</a:t>
            </a:r>
            <a:endParaRPr lang="en-US" sz="1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Juris Master</a:t>
            </a:r>
            <a:endParaRPr lang="en-US" sz="1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BS Economics</a:t>
            </a:r>
            <a:endParaRPr lang="en-US" sz="1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BS Medicine</a:t>
            </a:r>
            <a:endParaRPr lang="en-US" sz="1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Peking University, China</a:t>
            </a:r>
            <a:br>
              <a:rPr lang="en">
                <a:latin typeface="Inter"/>
                <a:ea typeface="Inter"/>
                <a:cs typeface="Inter"/>
              </a:rPr>
            </a:br>
            <a:endParaRPr lang="en-US" sz="1000">
              <a:solidFill>
                <a:schemeClr val="dk2"/>
              </a:solidFill>
              <a:latin typeface="Inter"/>
            </a:endParaRPr>
          </a:p>
          <a:p>
            <a:pPr algn="ctr">
              <a:spcBef>
                <a:spcPts val="400"/>
              </a:spcBef>
            </a:pPr>
            <a:endParaRPr lang="en-US" sz="1000">
              <a:solidFill>
                <a:schemeClr val="dk2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0" name="Google Shape;521;p44">
            <a:extLst>
              <a:ext uri="{FF2B5EF4-FFF2-40B4-BE49-F238E27FC236}">
                <a16:creationId xmlns:a16="http://schemas.microsoft.com/office/drawing/2014/main" id="{61853230-F74C-43ED-8E31-BE7A8C83E0CA}"/>
              </a:ext>
            </a:extLst>
          </p:cNvPr>
          <p:cNvSpPr txBox="1"/>
          <p:nvPr/>
        </p:nvSpPr>
        <p:spPr>
          <a:xfrm>
            <a:off x="10166400" y="437407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sym typeface="Inter"/>
              </a:rPr>
              <a:t>Shivkumar Umadi</a:t>
            </a:r>
            <a:endParaRPr lang="en" sz="1200" b="1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</a:rPr>
              <a:t>BS Engineering</a:t>
            </a: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</a:rPr>
              <a:t>Bangalore, India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B5B2BA-8E63-4886-86F6-D78352AB60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4" r="4184"/>
          <a:stretch/>
        </p:blipFill>
        <p:spPr>
          <a:xfrm>
            <a:off x="10201224" y="2633064"/>
            <a:ext cx="1346353" cy="1469318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68081-D3BF-46AC-A2E9-ABEEB3B09B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90" r="9590"/>
          <a:stretch/>
        </p:blipFill>
        <p:spPr>
          <a:xfrm>
            <a:off x="834923" y="2652208"/>
            <a:ext cx="1300171" cy="1428909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  <p:sp>
        <p:nvSpPr>
          <p:cNvPr id="23" name="Google Shape;521;p44">
            <a:extLst>
              <a:ext uri="{FF2B5EF4-FFF2-40B4-BE49-F238E27FC236}">
                <a16:creationId xmlns:a16="http://schemas.microsoft.com/office/drawing/2014/main" id="{A90EAA25-A094-4FF7-B4BA-769AF1408BF2}"/>
              </a:ext>
            </a:extLst>
          </p:cNvPr>
          <p:cNvSpPr txBox="1"/>
          <p:nvPr/>
        </p:nvSpPr>
        <p:spPr>
          <a:xfrm>
            <a:off x="609600" y="4374075"/>
            <a:ext cx="1750817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Izzy</a:t>
            </a:r>
            <a:r>
              <a:rPr lang="en" sz="12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sym typeface="Inter"/>
              </a:rPr>
              <a:t> Ashburn</a:t>
            </a:r>
            <a:endParaRPr lang="en" sz="100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</a:rPr>
              <a:t>BS Mathematics</a:t>
            </a:r>
          </a:p>
          <a:p>
            <a:pPr algn="ctr"/>
            <a:r>
              <a:rPr lang="en" sz="10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/>
              </a:rPr>
              <a:t>UW-Madison</a:t>
            </a:r>
          </a:p>
          <a:p>
            <a:pPr algn="ctr">
              <a:spcBef>
                <a:spcPts val="400"/>
              </a:spcBef>
            </a:pPr>
            <a:endParaRPr lang="en-US" sz="1000">
              <a:solidFill>
                <a:schemeClr val="dk2"/>
              </a:solidFill>
              <a:latin typeface="Inter"/>
              <a:ea typeface="Inter"/>
              <a:cs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2742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4 is Present in California and Arkansas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A6F54B-1039-4218-9530-AC0EDB59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3" y="1493420"/>
            <a:ext cx="6304733" cy="3871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9F270E-C976-C507-216A-9585C05279B0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E168226F-72EF-7D7C-ACB2-77429119DD60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C3571931-93C9-EED4-1A05-79A5900F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B1890F-F5B8-3FB1-1F07-ECCAD5F2550D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49E5921A-D179-5860-967D-3369F70DD08D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56B7913D-57E5-D52E-5D7D-9D9D30288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1189DA-9966-54F1-B806-5E240301895A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D5F1FB2B-5A12-9E96-29BA-04046DC237FD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ABFA605D-EF7E-4F6E-0380-C48C60A46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C91FC9-9856-1669-6CB8-E0976AF0054A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024BD528-85D5-7013-7F47-9897A1F08DC9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7BFA59D2-AF09-FA7F-3D95-A80B2A1DE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9D1B0F7-2BF4-3C7D-3D4B-136A9A285CA3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C3742DFB-2B73-4925-7853-13A2A4F6FA62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6C3AAD8E-F7B7-E525-70A1-313AA0554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DCB67080-998C-F9C9-D634-C997A40D1153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89408E77-F710-4B05-39B9-BC5FD5749D80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ECE91FC5-0CB8-6257-E96D-24A10CEC549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2D24F06D-5BA0-9AB6-4268-4F4CEC81CDE6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880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Cluster 5 is Present in Arkansas and Illinois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C13F5A-8A8F-4F3B-8D4B-73CD1D21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4" y="1493420"/>
            <a:ext cx="6304733" cy="3871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341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Customer Profiling  </a:t>
            </a:r>
          </a:p>
        </p:txBody>
      </p:sp>
      <p:pic>
        <p:nvPicPr>
          <p:cNvPr id="5" name="Graphic 4" descr="Target Audience with solid fill">
            <a:extLst>
              <a:ext uri="{FF2B5EF4-FFF2-40B4-BE49-F238E27FC236}">
                <a16:creationId xmlns:a16="http://schemas.microsoft.com/office/drawing/2014/main" id="{0634FCA7-6DFB-4FC3-52E4-1E50BF86D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6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0 is Elderly, Price Sensitive Females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65+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Caucasian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Female 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HS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$41k - $60k 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stCxn id="29" idx="3"/>
          </p:cNvCxnSpPr>
          <p:nvPr/>
        </p:nvCxnSpPr>
        <p:spPr>
          <a:xfrm>
            <a:off x="3953107" y="3426635"/>
            <a:ext cx="1036631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endCxn id="48" idx="3"/>
          </p:cNvCxnSpPr>
          <p:nvPr/>
        </p:nvCxnSpPr>
        <p:spPr>
          <a:xfrm flipV="1">
            <a:off x="7146506" y="3426635"/>
            <a:ext cx="1083095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</p:cNvCxnSpPr>
          <p:nvPr/>
        </p:nvCxnSpPr>
        <p:spPr>
          <a:xfrm flipV="1">
            <a:off x="6096000" y="1974860"/>
            <a:ext cx="0" cy="31007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Elderly woman smiling">
            <a:extLst>
              <a:ext uri="{FF2B5EF4-FFF2-40B4-BE49-F238E27FC236}">
                <a16:creationId xmlns:a16="http://schemas.microsoft.com/office/drawing/2014/main" id="{23F2CDA8-27DD-A87E-F433-8B510977BE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0" b="22615"/>
          <a:stretch/>
        </p:blipFill>
        <p:spPr>
          <a:xfrm>
            <a:off x="5045927" y="2313878"/>
            <a:ext cx="2102170" cy="2236248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9103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1 is Middle-Aged, Educated Big-Spenders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55 - 64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Caucasian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Male 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Graduate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$151k + 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High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cxnSpLocks/>
            <a:stCxn id="29" idx="3"/>
            <a:endCxn id="1028" idx="2"/>
          </p:cNvCxnSpPr>
          <p:nvPr/>
        </p:nvCxnSpPr>
        <p:spPr>
          <a:xfrm>
            <a:off x="3962399" y="3426635"/>
            <a:ext cx="880041" cy="236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cxnSpLocks/>
            <a:stCxn id="1028" idx="6"/>
            <a:endCxn id="48" idx="3"/>
          </p:cNvCxnSpPr>
          <p:nvPr/>
        </p:nvCxnSpPr>
        <p:spPr>
          <a:xfrm flipV="1">
            <a:off x="7349560" y="3426635"/>
            <a:ext cx="880041" cy="236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  <a:stCxn id="1028" idx="0"/>
          </p:cNvCxnSpPr>
          <p:nvPr/>
        </p:nvCxnSpPr>
        <p:spPr>
          <a:xfrm flipV="1">
            <a:off x="6096000" y="1974860"/>
            <a:ext cx="0" cy="25438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31,900+ 55 Year Old Man Portrait Stock Photos, Pictures &amp; Royalty-Free  Images - iStock">
            <a:extLst>
              <a:ext uri="{FF2B5EF4-FFF2-40B4-BE49-F238E27FC236}">
                <a16:creationId xmlns:a16="http://schemas.microsoft.com/office/drawing/2014/main" id="{F14EA975-F401-01F9-E5FC-03A8BBB79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667" b="99265" l="26634" r="76961">
                        <a14:foregroundMark x1="47386" y1="20588" x2="59477" y2="21078"/>
                        <a14:foregroundMark x1="59477" y1="21078" x2="60784" y2="28676"/>
                        <a14:foregroundMark x1="59804" y1="29167" x2="51144" y2="18873"/>
                        <a14:foregroundMark x1="48529" y1="55392" x2="39216" y2="67157"/>
                        <a14:foregroundMark x1="39216" y1="67157" x2="33007" y2="84069"/>
                        <a14:foregroundMark x1="33007" y1="84069" x2="41667" y2="96569"/>
                        <a14:foregroundMark x1="41667" y1="96569" x2="55065" y2="98529"/>
                        <a14:foregroundMark x1="55065" y1="98529" x2="66993" y2="94363"/>
                        <a14:foregroundMark x1="66993" y1="94363" x2="71078" y2="75735"/>
                        <a14:foregroundMark x1="71078" y1="75735" x2="69401" y2="59035"/>
                        <a14:foregroundMark x1="59803" y1="48443" x2="59241" y2="47885"/>
                        <a14:foregroundMark x1="58928" y1="47985" x2="49183" y2="56373"/>
                        <a14:foregroundMark x1="47059" y1="20833" x2="54739" y2="16667"/>
                        <a14:foregroundMark x1="40033" y1="96324" x2="52124" y2="99265"/>
                        <a14:foregroundMark x1="52124" y1="99265" x2="54739" y2="97549"/>
                        <a14:foregroundMark x1="46732" y1="21569" x2="52614" y2="16912"/>
                        <a14:foregroundMark x1="49837" y1="17647" x2="47712" y2="20098"/>
                        <a14:backgroundMark x1="59804" y1="44853" x2="68464" y2="31127"/>
                        <a14:backgroundMark x1="68464" y1="31127" x2="61765" y2="46078"/>
                        <a14:backgroundMark x1="61765" y1="46078" x2="60621" y2="45343"/>
                        <a14:backgroundMark x1="61275" y1="46324" x2="71078" y2="56618"/>
                        <a14:backgroundMark x1="71078" y1="56618" x2="62418" y2="46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9758" r="16722"/>
          <a:stretch/>
        </p:blipFill>
        <p:spPr bwMode="auto">
          <a:xfrm>
            <a:off x="4842440" y="2229244"/>
            <a:ext cx="2507120" cy="239951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81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2 is Middle-Aged, Hispanic Males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55 - 64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Hispanic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Male 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Bachelor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$101k – $150k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stCxn id="29" idx="3"/>
          </p:cNvCxnSpPr>
          <p:nvPr/>
        </p:nvCxnSpPr>
        <p:spPr>
          <a:xfrm>
            <a:off x="3962399" y="3426635"/>
            <a:ext cx="934413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endCxn id="48" idx="3"/>
          </p:cNvCxnSpPr>
          <p:nvPr/>
        </p:nvCxnSpPr>
        <p:spPr>
          <a:xfrm flipV="1">
            <a:off x="7295188" y="3426635"/>
            <a:ext cx="934413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</p:cNvCxnSpPr>
          <p:nvPr/>
        </p:nvCxnSpPr>
        <p:spPr>
          <a:xfrm flipV="1">
            <a:off x="6096000" y="1974860"/>
            <a:ext cx="0" cy="31007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41,789 Hispanic Man 50s Photos and Premium High Res Pictures - Getty Images">
            <a:extLst>
              <a:ext uri="{FF2B5EF4-FFF2-40B4-BE49-F238E27FC236}">
                <a16:creationId xmlns:a16="http://schemas.microsoft.com/office/drawing/2014/main" id="{69A1F960-1F02-7F4A-EB5F-01CBFE343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373" b="66176" l="25817" r="80556">
                        <a14:foregroundMark x1="31863" y1="45425" x2="35131" y2="59477"/>
                        <a14:foregroundMark x1="35131" y1="59477" x2="50490" y2="65033"/>
                        <a14:foregroundMark x1="50490" y1="65033" x2="66013" y2="62418"/>
                        <a14:foregroundMark x1="66013" y1="62418" x2="78431" y2="56373"/>
                        <a14:foregroundMark x1="78431" y1="56373" x2="75163" y2="42974"/>
                        <a14:foregroundMark x1="72311" y1="42066" x2="64379" y2="39542"/>
                        <a14:foregroundMark x1="75163" y1="42974" x2="72688" y2="42186"/>
                        <a14:foregroundMark x1="52451" y1="31536" x2="58170" y2="31536"/>
                        <a14:foregroundMark x1="48039" y1="22876" x2="47549" y2="24510"/>
                        <a14:foregroundMark x1="63079" y1="23255" x2="63861" y2="24905"/>
                        <a14:foregroundMark x1="58333" y1="13235" x2="62775" y2="22613"/>
                        <a14:foregroundMark x1="62730" y1="23239" x2="61601" y2="21405"/>
                        <a14:foregroundMark x1="63790" y1="24961" x2="62746" y2="23265"/>
                        <a14:foregroundMark x1="62816" y1="21722" x2="59641" y2="13889"/>
                        <a14:foregroundMark x1="64047" y1="24759" x2="63444" y2="23272"/>
                        <a14:foregroundMark x1="63319" y1="23266" x2="63966" y2="24823"/>
                        <a14:foregroundMark x1="59150" y1="13235" x2="62802" y2="22023"/>
                        <a14:foregroundMark x1="63978" y1="24814" x2="63360" y2="23268"/>
                        <a14:foregroundMark x1="62847" y1="21038" x2="60294" y2="13072"/>
                        <a14:foregroundMark x1="64041" y1="24764" x2="63564" y2="23277"/>
                        <a14:foregroundMark x1="65375" y1="23359" x2="65529" y2="23595"/>
                        <a14:foregroundMark x1="58660" y1="13072" x2="64982" y2="22757"/>
                        <a14:foregroundMark x1="59314" y1="13889" x2="64379" y2="19118"/>
                        <a14:foregroundMark x1="59314" y1="14052" x2="64313" y2="19709"/>
                        <a14:foregroundMark x1="63790" y1="23287" x2="64052" y2="23856"/>
                        <a14:foregroundMark x1="59150" y1="13235" x2="62838" y2="21226"/>
                        <a14:foregroundMark x1="63890" y1="19689" x2="60458" y2="13235"/>
                        <a14:foregroundMark x1="64216" y1="19118" x2="64379" y2="18791"/>
                        <a14:foregroundMark x1="75327" y1="43137" x2="77614" y2="47876"/>
                        <a14:foregroundMark x1="74346" y1="43464" x2="80556" y2="51144"/>
                        <a14:foregroundMark x1="74673" y1="42974" x2="78105" y2="46242"/>
                        <a14:foregroundMark x1="49673" y1="41503" x2="49837" y2="40686"/>
                        <a14:foregroundMark x1="46732" y1="36928" x2="50327" y2="40850"/>
                        <a14:foregroundMark x1="29248" y1="56536" x2="34477" y2="43791"/>
                        <a14:foregroundMark x1="34477" y1="43791" x2="43791" y2="39216"/>
                        <a14:foregroundMark x1="45898" y1="30138" x2="46405" y2="30392"/>
                        <a14:foregroundMark x1="64379" y1="23366" x2="64379" y2="25980"/>
                        <a14:foregroundMark x1="34641" y1="58497" x2="46569" y2="65033"/>
                        <a14:foregroundMark x1="46569" y1="65033" x2="60948" y2="64052"/>
                        <a14:foregroundMark x1="60948" y1="64052" x2="46405" y2="66176"/>
                        <a14:foregroundMark x1="46405" y1="66176" x2="41013" y2="63399"/>
                        <a14:foregroundMark x1="40196" y1="64216" x2="33497" y2="58987"/>
                        <a14:backgroundMark x1="66340" y1="26307" x2="66830" y2="24510"/>
                        <a14:backgroundMark x1="65598" y1="23366" x2="65850" y2="20098"/>
                        <a14:backgroundMark x1="65686" y1="19771" x2="65523" y2="23366"/>
                        <a14:backgroundMark x1="66258" y1="25980" x2="66830" y2="27124"/>
                        <a14:backgroundMark x1="43791" y1="28922" x2="44118" y2="28922"/>
                        <a14:backgroundMark x1="43791" y1="29412" x2="44281" y2="30719"/>
                        <a14:backgroundMark x1="72712" y1="41176" x2="73366" y2="40686"/>
                        <a14:backgroundMark x1="74510" y1="32843" x2="73039" y2="40523"/>
                        <a14:backgroundMark x1="75490" y1="33333" x2="77941" y2="35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9" t="269" r="13753" b="35251"/>
          <a:stretch/>
        </p:blipFill>
        <p:spPr bwMode="auto">
          <a:xfrm>
            <a:off x="4913588" y="2294409"/>
            <a:ext cx="2364823" cy="226918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6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3 is Middle-Aged, Educated, Moderate Spenders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55 - 64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Caucasian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Male 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Graduate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$151k + 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Moderate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962399" y="3426635"/>
            <a:ext cx="878439" cy="23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7351161" y="3426635"/>
            <a:ext cx="878440" cy="23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</p:cNvCxnSpPr>
          <p:nvPr/>
        </p:nvCxnSpPr>
        <p:spPr>
          <a:xfrm flipV="1">
            <a:off x="6096000" y="1974860"/>
            <a:ext cx="0" cy="23328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erson in a purple shirt&#10;&#10;Description automatically generated with medium confidence">
            <a:extLst>
              <a:ext uri="{FF2B5EF4-FFF2-40B4-BE49-F238E27FC236}">
                <a16:creationId xmlns:a16="http://schemas.microsoft.com/office/drawing/2014/main" id="{A3E888F4-83F5-4B67-84D0-9468E9DD75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149" b="98382" l="9778" r="88000">
                        <a14:foregroundMark x1="22964" y1="65860" x2="9778" y2="98382"/>
                        <a14:foregroundMark x1="49556" y1="69579" x2="61778" y2="65049"/>
                        <a14:foregroundMark x1="61778" y1="65049" x2="63778" y2="57929"/>
                        <a14:foregroundMark x1="60000" y1="53398" x2="73333" y2="57929"/>
                        <a14:foregroundMark x1="73333" y1="57929" x2="85333" y2="72492"/>
                        <a14:foregroundMark x1="85333" y1="72492" x2="88000" y2="84790"/>
                        <a14:foregroundMark x1="33466" y1="59937" x2="40667" y2="57929"/>
                        <a14:foregroundMark x1="30222" y1="60841" x2="31948" y2="60360"/>
                        <a14:foregroundMark x1="40000" y1="9061" x2="52222" y2="6149"/>
                        <a14:foregroundMark x1="52222" y1="6149" x2="56222" y2="10356"/>
                        <a14:foregroundMark x1="49111" y1="71197" x2="57111" y2="74434"/>
                        <a14:backgroundMark x1="29556" y1="16181" x2="27111" y2="24595"/>
                        <a14:backgroundMark x1="22000" y1="63107" x2="25778" y2="59871"/>
                        <a14:backgroundMark x1="32444" y1="59223" x2="33778" y2="59223"/>
                      </a14:backgroundRemoval>
                    </a14:imgEffect>
                  </a14:imgLayer>
                </a14:imgProps>
              </a:ext>
            </a:extLst>
          </a:blip>
          <a:srcRect l="15217" r="17537" b="4231"/>
          <a:stretch/>
        </p:blipFill>
        <p:spPr>
          <a:xfrm>
            <a:off x="4902859" y="2262210"/>
            <a:ext cx="2386282" cy="2333581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7472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4 is Middle-Aged, Moderate Spending Males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55 - 64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Caucasian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Male 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Bachelor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$151k + 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Moderate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962399" y="3426635"/>
            <a:ext cx="821146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7408455" y="3426635"/>
            <a:ext cx="821146" cy="23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</p:cNvCxnSpPr>
          <p:nvPr/>
        </p:nvCxnSpPr>
        <p:spPr>
          <a:xfrm flipV="1">
            <a:off x="6096000" y="1974860"/>
            <a:ext cx="0" cy="17067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erson with his arms crossed&#10;&#10;Description automatically generated with low confidence">
            <a:extLst>
              <a:ext uri="{FF2B5EF4-FFF2-40B4-BE49-F238E27FC236}">
                <a16:creationId xmlns:a16="http://schemas.microsoft.com/office/drawing/2014/main" id="{D65647B5-CFE6-4ABA-A531-ABE86D800B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143" b="91071" l="7949" r="63590">
                        <a14:foregroundMark x1="22051" y1="52951" x2="20219" y2="54713"/>
                        <a14:foregroundMark x1="28462" y1="46786" x2="22836" y2="52196"/>
                        <a14:foregroundMark x1="16533" y1="59295" x2="10000" y2="71429"/>
                        <a14:foregroundMark x1="10000" y1="71429" x2="10769" y2="75714"/>
                        <a14:foregroundMark x1="9487" y1="77857" x2="7949" y2="91071"/>
                        <a14:foregroundMark x1="26144" y1="33037" x2="24103" y2="20714"/>
                        <a14:foregroundMark x1="27008" y1="38252" x2="26202" y2="33387"/>
                        <a14:foregroundMark x1="24103" y1="20714" x2="32564" y2="7143"/>
                        <a14:foregroundMark x1="32564" y1="7143" x2="36367" y2="10557"/>
                        <a14:foregroundMark x1="44242" y1="18468" x2="45641" y2="28214"/>
                        <a14:foregroundMark x1="53846" y1="53214" x2="62821" y2="68571"/>
                        <a14:foregroundMark x1="62821" y1="68571" x2="63590" y2="91071"/>
                        <a14:foregroundMark x1="23077" y1="15357" x2="26154" y2="12857"/>
                        <a14:foregroundMark x1="26667" y1="11429" x2="31538" y2="8571"/>
                        <a14:foregroundMark x1="24615" y1="13571" x2="26154" y2="11429"/>
                        <a14:foregroundMark x1="41915" y1="14484" x2="45897" y2="20357"/>
                        <a14:foregroundMark x1="37179" y1="7500" x2="38896" y2="10032"/>
                        <a14:foregroundMark x1="41185" y1="11718" x2="41795" y2="12143"/>
                        <a14:foregroundMark x1="38205" y1="9643" x2="39307" y2="10411"/>
                        <a14:foregroundMark x1="41289" y1="11565" x2="41538" y2="11786"/>
                        <a14:foregroundMark x1="38718" y1="9286" x2="39564" y2="10036"/>
                        <a14:foregroundMark x1="42786" y1="9373" x2="43077" y2="9643"/>
                        <a14:foregroundMark x1="40769" y1="7500" x2="41091" y2="7799"/>
                        <a14:backgroundMark x1="10769" y1="61071" x2="21538" y2="50714"/>
                        <a14:backgroundMark x1="21335" y1="20449" x2="21282" y2="12500"/>
                        <a14:backgroundMark x1="21538" y1="50714" x2="21337" y2="20730"/>
                        <a14:backgroundMark x1="21282" y1="12500" x2="8974" y2="22857"/>
                        <a14:backgroundMark x1="8974" y1="22857" x2="11026" y2="59286"/>
                        <a14:backgroundMark x1="23333" y1="11071" x2="27436" y2="6071"/>
                        <a14:backgroundMark x1="22821" y1="50357" x2="25128" y2="37143"/>
                        <a14:backgroundMark x1="25385" y1="40000" x2="25385" y2="40000"/>
                        <a14:backgroundMark x1="25128" y1="39286" x2="26410" y2="43571"/>
                        <a14:backgroundMark x1="43077" y1="40000" x2="45385" y2="36786"/>
                        <a14:backgroundMark x1="46667" y1="23929" x2="46904" y2="19296"/>
                        <a14:backgroundMark x1="44872" y1="7857" x2="51282" y2="14643"/>
                        <a14:backgroundMark x1="43709" y1="9190" x2="46410" y2="11071"/>
                        <a14:backgroundMark x1="25385" y1="46071" x2="25385" y2="46071"/>
                        <a14:backgroundMark x1="41538" y1="7143" x2="43333" y2="8571"/>
                      </a14:backgroundRemoval>
                    </a14:imgEffect>
                  </a14:imgLayer>
                </a14:imgProps>
              </a:ext>
            </a:extLst>
          </a:blip>
          <a:srcRect l="1860" r="30649" b="8564"/>
          <a:stretch/>
        </p:blipFill>
        <p:spPr>
          <a:xfrm>
            <a:off x="4840838" y="2208145"/>
            <a:ext cx="2510323" cy="2441709"/>
          </a:xfrm>
          <a:prstGeom prst="ellipse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65801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Cluster 5 is Middle-Aged, Price Sensitive 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B00BC-7432-7ACF-191A-48924C3A27A2}"/>
              </a:ext>
            </a:extLst>
          </p:cNvPr>
          <p:cNvSpPr txBox="1"/>
          <p:nvPr/>
        </p:nvSpPr>
        <p:spPr>
          <a:xfrm>
            <a:off x="7239000" y="6450418"/>
            <a:ext cx="37064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Source: Multivariate Behavior Research. 2011 May; 46(3): 399–424.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FB7F3-2827-9F6C-5A6B-AF9C6B3E057D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5" name="Rectangle: Rounded Corners 67">
              <a:extLst>
                <a:ext uri="{FF2B5EF4-FFF2-40B4-BE49-F238E27FC236}">
                  <a16:creationId xmlns:a16="http://schemas.microsoft.com/office/drawing/2014/main" id="{DB9195A2-85CB-871C-6617-C4E7BC47F0AB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A2598D79-7CE0-430D-893E-5C5F2217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1DF0B0-AB17-A60C-F34A-D22E597BA0D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2" name="Rectangle: Rounded Corners 83">
                <a:extLst>
                  <a:ext uri="{FF2B5EF4-FFF2-40B4-BE49-F238E27FC236}">
                    <a16:creationId xmlns:a16="http://schemas.microsoft.com/office/drawing/2014/main" id="{EA43C269-EE6A-E088-FC77-4F8F91636DA4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3" name="Graphic 42" descr="Mop and bucket">
                <a:extLst>
                  <a:ext uri="{FF2B5EF4-FFF2-40B4-BE49-F238E27FC236}">
                    <a16:creationId xmlns:a16="http://schemas.microsoft.com/office/drawing/2014/main" id="{FDC3E73D-4A6D-861D-4D9F-7297A246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9802D-F75D-BF4E-22A9-07CC572173F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0" name="Rectangle: Rounded Corners 81">
                <a:extLst>
                  <a:ext uri="{FF2B5EF4-FFF2-40B4-BE49-F238E27FC236}">
                    <a16:creationId xmlns:a16="http://schemas.microsoft.com/office/drawing/2014/main" id="{A2219F62-D83D-D4F2-287E-9947961115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1" name="Graphic 40" descr="Lightbulb and gear">
                <a:extLst>
                  <a:ext uri="{FF2B5EF4-FFF2-40B4-BE49-F238E27FC236}">
                    <a16:creationId xmlns:a16="http://schemas.microsoft.com/office/drawing/2014/main" id="{89FAB026-E069-847B-C2FD-AE5F3960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9187A3-DA53-623C-3D4C-39F12C720900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8" name="Rectangle: Rounded Corners 79">
                <a:extLst>
                  <a:ext uri="{FF2B5EF4-FFF2-40B4-BE49-F238E27FC236}">
                    <a16:creationId xmlns:a16="http://schemas.microsoft.com/office/drawing/2014/main" id="{6C67FA4A-C4DB-FE0E-465F-B68D575C5F27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66B79DED-1BB6-5A96-5F76-BBDC6282E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FBA963B-B87A-60AB-E935-5F6BD25DD6DB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6" name="Rectangle: Rounded Corners 77">
                <a:extLst>
                  <a:ext uri="{FF2B5EF4-FFF2-40B4-BE49-F238E27FC236}">
                    <a16:creationId xmlns:a16="http://schemas.microsoft.com/office/drawing/2014/main" id="{6874BD2E-6024-F57A-97EF-CD536DB0F30B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7" name="Graphic 36" descr="Database">
                <a:extLst>
                  <a:ext uri="{FF2B5EF4-FFF2-40B4-BE49-F238E27FC236}">
                    <a16:creationId xmlns:a16="http://schemas.microsoft.com/office/drawing/2014/main" id="{80682D62-B9EC-BB27-A47B-426C44558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2" name="Arrow: Right 73">
              <a:extLst>
                <a:ext uri="{FF2B5EF4-FFF2-40B4-BE49-F238E27FC236}">
                  <a16:creationId xmlns:a16="http://schemas.microsoft.com/office/drawing/2014/main" id="{0B0F93FF-7DFF-7247-B62A-5B9C1125B7E8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4">
              <a:extLst>
                <a:ext uri="{FF2B5EF4-FFF2-40B4-BE49-F238E27FC236}">
                  <a16:creationId xmlns:a16="http://schemas.microsoft.com/office/drawing/2014/main" id="{F0631B5A-3563-540F-BCD1-FB412DCF41B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75">
              <a:extLst>
                <a:ext uri="{FF2B5EF4-FFF2-40B4-BE49-F238E27FC236}">
                  <a16:creationId xmlns:a16="http://schemas.microsoft.com/office/drawing/2014/main" id="{8B06B6F4-953C-9699-2AEB-323A48B4397D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76">
              <a:extLst>
                <a:ext uri="{FF2B5EF4-FFF2-40B4-BE49-F238E27FC236}">
                  <a16:creationId xmlns:a16="http://schemas.microsoft.com/office/drawing/2014/main" id="{96A0C115-0166-CC45-0539-B923D35355D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90398B58-995C-471A-B9C6-3156E0C35432}"/>
              </a:ext>
            </a:extLst>
          </p:cNvPr>
          <p:cNvSpPr/>
          <p:nvPr/>
        </p:nvSpPr>
        <p:spPr>
          <a:xfrm>
            <a:off x="609600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Age: 55 - 64</a:t>
            </a:r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7AC6EE37-277F-49D3-B2E5-F19DCAAD2B20}"/>
              </a:ext>
            </a:extLst>
          </p:cNvPr>
          <p:cNvSpPr/>
          <p:nvPr/>
        </p:nvSpPr>
        <p:spPr>
          <a:xfrm>
            <a:off x="609600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Ethnicity: Caucasian </a:t>
            </a:r>
          </a:p>
        </p:txBody>
      </p:sp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3DFD6E44-6BB8-4217-8396-21D441C426E1}"/>
              </a:ext>
            </a:extLst>
          </p:cNvPr>
          <p:cNvSpPr/>
          <p:nvPr/>
        </p:nvSpPr>
        <p:spPr>
          <a:xfrm>
            <a:off x="609600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Gender: Male 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4834E6DE-E27E-441F-A2FA-D4297A1725FA}"/>
              </a:ext>
            </a:extLst>
          </p:cNvPr>
          <p:cNvSpPr/>
          <p:nvPr/>
        </p:nvSpPr>
        <p:spPr>
          <a:xfrm flipH="1">
            <a:off x="8229601" y="1623336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Education: Bachelor Degree </a:t>
            </a:r>
          </a:p>
        </p:txBody>
      </p:sp>
      <p:sp>
        <p:nvSpPr>
          <p:cNvPr id="48" name="Rectangle: Single Corner Rounded 47">
            <a:extLst>
              <a:ext uri="{FF2B5EF4-FFF2-40B4-BE49-F238E27FC236}">
                <a16:creationId xmlns:a16="http://schemas.microsoft.com/office/drawing/2014/main" id="{6D797447-4E05-4F71-9AD8-943CB3DD52B8}"/>
              </a:ext>
            </a:extLst>
          </p:cNvPr>
          <p:cNvSpPr/>
          <p:nvPr/>
        </p:nvSpPr>
        <p:spPr>
          <a:xfrm flipH="1">
            <a:off x="8229601" y="3060875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Income: $101k - $150k </a:t>
            </a:r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6E88DDED-2B71-4338-8330-5B4DD3E168E3}"/>
              </a:ext>
            </a:extLst>
          </p:cNvPr>
          <p:cNvSpPr/>
          <p:nvPr/>
        </p:nvSpPr>
        <p:spPr>
          <a:xfrm flipH="1">
            <a:off x="8229601" y="4514880"/>
            <a:ext cx="3352799" cy="731520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Discretionary Spend: 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52485-C9C5-401E-BDA9-B2C2041A38CE}"/>
              </a:ext>
            </a:extLst>
          </p:cNvPr>
          <p:cNvCxnSpPr>
            <a:stCxn id="6" idx="3"/>
            <a:endCxn id="45" idx="3"/>
          </p:cNvCxnSpPr>
          <p:nvPr/>
        </p:nvCxnSpPr>
        <p:spPr>
          <a:xfrm>
            <a:off x="3962399" y="1989096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F6D51C-A44A-4F98-BBAA-FFC3DC25C183}"/>
              </a:ext>
            </a:extLst>
          </p:cNvPr>
          <p:cNvCxnSpPr>
            <a:cxnSpLocks/>
            <a:stCxn id="29" idx="3"/>
            <a:endCxn id="1026" idx="2"/>
          </p:cNvCxnSpPr>
          <p:nvPr/>
        </p:nvCxnSpPr>
        <p:spPr>
          <a:xfrm>
            <a:off x="3962399" y="3426635"/>
            <a:ext cx="889328" cy="23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58048-7B5A-4903-8D11-3A9C0BF3550B}"/>
              </a:ext>
            </a:extLst>
          </p:cNvPr>
          <p:cNvCxnSpPr>
            <a:cxnSpLocks/>
            <a:stCxn id="1026" idx="6"/>
            <a:endCxn id="48" idx="3"/>
          </p:cNvCxnSpPr>
          <p:nvPr/>
        </p:nvCxnSpPr>
        <p:spPr>
          <a:xfrm flipV="1">
            <a:off x="7340272" y="3426635"/>
            <a:ext cx="889329" cy="23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BC300-6D31-4B74-8654-043395E49E75}"/>
              </a:ext>
            </a:extLst>
          </p:cNvPr>
          <p:cNvCxnSpPr>
            <a:stCxn id="44" idx="3"/>
            <a:endCxn id="51" idx="3"/>
          </p:cNvCxnSpPr>
          <p:nvPr/>
        </p:nvCxnSpPr>
        <p:spPr>
          <a:xfrm>
            <a:off x="3962399" y="4880640"/>
            <a:ext cx="426720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D8208-8BA6-467D-AB11-144FB2629E13}"/>
              </a:ext>
            </a:extLst>
          </p:cNvPr>
          <p:cNvCxnSpPr>
            <a:cxnSpLocks/>
          </p:cNvCxnSpPr>
          <p:nvPr/>
        </p:nvCxnSpPr>
        <p:spPr>
          <a:xfrm flipV="1">
            <a:off x="6096000" y="4573063"/>
            <a:ext cx="0" cy="32079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59FF4-1844-48B7-A3E8-AE2C614C7AEE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6096000" y="1974860"/>
            <a:ext cx="0" cy="27335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ortrait of man 55 years old Stock Photos - Page 1 : Masterfile">
            <a:extLst>
              <a:ext uri="{FF2B5EF4-FFF2-40B4-BE49-F238E27FC236}">
                <a16:creationId xmlns:a16="http://schemas.microsoft.com/office/drawing/2014/main" id="{5550B3AE-1ED0-4005-BE7F-3DC6B7C08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00" b="98667" l="36000" r="96889">
                        <a14:foregroundMark x1="36444" y1="80000" x2="41778" y2="64333"/>
                        <a14:foregroundMark x1="37556" y1="79000" x2="37556" y2="84333"/>
                        <a14:foregroundMark x1="48889" y1="83000" x2="46667" y2="93667"/>
                        <a14:foregroundMark x1="62000" y1="88667" x2="55111" y2="98667"/>
                        <a14:foregroundMark x1="92000" y1="67667" x2="89556" y2="78333"/>
                        <a14:foregroundMark x1="93778" y1="68333" x2="92222" y2="73333"/>
                        <a14:foregroundMark x1="97111" y1="75333" x2="96889" y2="81667"/>
                        <a14:foregroundMark x1="62667" y1="8000" x2="69556" y2="9333"/>
                        <a14:foregroundMark x1="68222" y1="6000" x2="76000" y2="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49"/>
          <a:stretch/>
        </p:blipFill>
        <p:spPr bwMode="auto">
          <a:xfrm>
            <a:off x="4851727" y="2248215"/>
            <a:ext cx="2488545" cy="236157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6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r>
              <a:rPr lang="en-US" sz="3200">
                <a:ea typeface="Cambria"/>
              </a:rPr>
              <a:t>The Biggest Differentiator between Clusters is Spend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D0EF4B-3E69-970E-9B62-2C1D8C882F6B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4" name="Rectangle: Rounded Corners 67">
              <a:extLst>
                <a:ext uri="{FF2B5EF4-FFF2-40B4-BE49-F238E27FC236}">
                  <a16:creationId xmlns:a16="http://schemas.microsoft.com/office/drawing/2014/main" id="{9A23F8D7-F792-8A33-E7DF-D9149FA3A225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5" name="Graphic 24" descr="Research">
              <a:extLst>
                <a:ext uri="{FF2B5EF4-FFF2-40B4-BE49-F238E27FC236}">
                  <a16:creationId xmlns:a16="http://schemas.microsoft.com/office/drawing/2014/main" id="{9ED973E4-9ABB-7EE7-AE3B-B55AA03B4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998675-E19E-C62B-F611-0CACD9737BBE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0" name="Rectangle: Rounded Corners 83">
                <a:extLst>
                  <a:ext uri="{FF2B5EF4-FFF2-40B4-BE49-F238E27FC236}">
                    <a16:creationId xmlns:a16="http://schemas.microsoft.com/office/drawing/2014/main" id="{386437C4-FBF7-1DD2-0D1F-D61E21016AB8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1" name="Graphic 40" descr="Mop and bucket">
                <a:extLst>
                  <a:ext uri="{FF2B5EF4-FFF2-40B4-BE49-F238E27FC236}">
                    <a16:creationId xmlns:a16="http://schemas.microsoft.com/office/drawing/2014/main" id="{4460360F-8813-4B9E-1B57-439AD6238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4AF11E-F141-C606-1A90-856FDA378A40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38" name="Rectangle: Rounded Corners 81">
                <a:extLst>
                  <a:ext uri="{FF2B5EF4-FFF2-40B4-BE49-F238E27FC236}">
                    <a16:creationId xmlns:a16="http://schemas.microsoft.com/office/drawing/2014/main" id="{866EAA95-E41A-C17C-A538-7E613F9306CE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39" name="Graphic 38" descr="Lightbulb and gear">
                <a:extLst>
                  <a:ext uri="{FF2B5EF4-FFF2-40B4-BE49-F238E27FC236}">
                    <a16:creationId xmlns:a16="http://schemas.microsoft.com/office/drawing/2014/main" id="{5A1FF60C-2FB8-8C75-0FC5-5EBB4CF6B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8751B2-32B5-AEC7-DB6C-819363E1917F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6" name="Rectangle: Rounded Corners 79">
                <a:extLst>
                  <a:ext uri="{FF2B5EF4-FFF2-40B4-BE49-F238E27FC236}">
                    <a16:creationId xmlns:a16="http://schemas.microsoft.com/office/drawing/2014/main" id="{2910A5E6-DF2B-6493-B18D-6F4E318A4D85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37" name="Graphic 36" descr="Checkmark">
                <a:extLst>
                  <a:ext uri="{FF2B5EF4-FFF2-40B4-BE49-F238E27FC236}">
                    <a16:creationId xmlns:a16="http://schemas.microsoft.com/office/drawing/2014/main" id="{7A92C3C1-0216-1818-B7C7-9344ECAE6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72BBC6-EBC5-56C9-4373-A0B99C50C30F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4" name="Rectangle: Rounded Corners 77">
                <a:extLst>
                  <a:ext uri="{FF2B5EF4-FFF2-40B4-BE49-F238E27FC236}">
                    <a16:creationId xmlns:a16="http://schemas.microsoft.com/office/drawing/2014/main" id="{B4B29249-B1AA-9C64-ADCD-61A8BA8D9320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5" name="Graphic 34" descr="Database">
                <a:extLst>
                  <a:ext uri="{FF2B5EF4-FFF2-40B4-BE49-F238E27FC236}">
                    <a16:creationId xmlns:a16="http://schemas.microsoft.com/office/drawing/2014/main" id="{AEF8582B-BD95-2E0A-5CFE-D9C41C30A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0" name="Arrow: Right 73">
              <a:extLst>
                <a:ext uri="{FF2B5EF4-FFF2-40B4-BE49-F238E27FC236}">
                  <a16:creationId xmlns:a16="http://schemas.microsoft.com/office/drawing/2014/main" id="{2E5732EC-0396-86E1-5A46-4D7499DC7C21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74">
              <a:extLst>
                <a:ext uri="{FF2B5EF4-FFF2-40B4-BE49-F238E27FC236}">
                  <a16:creationId xmlns:a16="http://schemas.microsoft.com/office/drawing/2014/main" id="{BF36D8AC-5955-337D-3134-B22E4043CD6F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75">
              <a:extLst>
                <a:ext uri="{FF2B5EF4-FFF2-40B4-BE49-F238E27FC236}">
                  <a16:creationId xmlns:a16="http://schemas.microsoft.com/office/drawing/2014/main" id="{7503F59D-C555-AAC8-ED11-A4F51BB1070F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76">
              <a:extLst>
                <a:ext uri="{FF2B5EF4-FFF2-40B4-BE49-F238E27FC236}">
                  <a16:creationId xmlns:a16="http://schemas.microsoft.com/office/drawing/2014/main" id="{01912F6D-0EFB-44C0-AA6C-790EDB3D480B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005F510-9916-45FE-8ACE-F06717B659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282115"/>
              </p:ext>
            </p:extLst>
          </p:nvPr>
        </p:nvGraphicFramePr>
        <p:xfrm>
          <a:off x="2477346" y="1412869"/>
          <a:ext cx="7237309" cy="4032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51830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6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  <a:latin typeface="Cambria" panose="02040503050406030204" pitchFamily="18" charset="0"/>
              </a:rPr>
              <a:t>Our Objective</a:t>
            </a:r>
          </a:p>
        </p:txBody>
      </p: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30409E8B-F677-45D7-9EF3-97D166118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779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Model Building  </a:t>
            </a:r>
          </a:p>
        </p:txBody>
      </p:sp>
      <p:pic>
        <p:nvPicPr>
          <p:cNvPr id="3" name="Graphic 2" descr="Lightbulb and gear">
            <a:extLst>
              <a:ext uri="{FF2B5EF4-FFF2-40B4-BE49-F238E27FC236}">
                <a16:creationId xmlns:a16="http://schemas.microsoft.com/office/drawing/2014/main" id="{AFD2DDC3-30DA-D7AB-86BE-DF21B9368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294" y="2990193"/>
            <a:ext cx="806488" cy="8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13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The Funnel Approach Predicts in Order of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0A627FF-D3F8-425A-9633-63E782CC3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46501"/>
              </p:ext>
            </p:extLst>
          </p:nvPr>
        </p:nvGraphicFramePr>
        <p:xfrm>
          <a:off x="9305765" y="2084580"/>
          <a:ext cx="2194548" cy="2688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056">
                  <a:extLst>
                    <a:ext uri="{9D8B030D-6E8A-4147-A177-3AD203B41FA5}">
                      <a16:colId xmlns:a16="http://schemas.microsoft.com/office/drawing/2014/main" val="316792820"/>
                    </a:ext>
                  </a:extLst>
                </a:gridCol>
                <a:gridCol w="1277492">
                  <a:extLst>
                    <a:ext uri="{9D8B030D-6E8A-4147-A177-3AD203B41FA5}">
                      <a16:colId xmlns:a16="http://schemas.microsoft.com/office/drawing/2014/main" val="3780895102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Cluster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Percentage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96654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54%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0032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20%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926609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15%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413937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7%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39204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4%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2699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&lt; 1%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1978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C61809B-C672-4B05-964E-9A54975EC6C0}"/>
              </a:ext>
            </a:extLst>
          </p:cNvPr>
          <p:cNvGrpSpPr/>
          <p:nvPr/>
        </p:nvGrpSpPr>
        <p:grpSpPr>
          <a:xfrm>
            <a:off x="691686" y="1651176"/>
            <a:ext cx="7922393" cy="3555648"/>
            <a:chOff x="716100" y="1521615"/>
            <a:chExt cx="7922393" cy="35556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DF7C857-DD4A-48D0-A1D4-F5E9A782F559}"/>
                </a:ext>
              </a:extLst>
            </p:cNvPr>
            <p:cNvSpPr/>
            <p:nvPr/>
          </p:nvSpPr>
          <p:spPr>
            <a:xfrm>
              <a:off x="716100" y="1521615"/>
              <a:ext cx="6940626" cy="3555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457500C-790C-4172-92D4-68BD09013B1F}"/>
                </a:ext>
              </a:extLst>
            </p:cNvPr>
            <p:cNvSpPr/>
            <p:nvPr/>
          </p:nvSpPr>
          <p:spPr>
            <a:xfrm>
              <a:off x="919572" y="1682522"/>
              <a:ext cx="6530641" cy="3217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5A6C86E8-217A-45E9-9B33-F1267DE3372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324170"/>
                </p:ext>
              </p:extLst>
            </p:nvPr>
          </p:nvGraphicFramePr>
          <p:xfrm>
            <a:off x="926972" y="1682521"/>
            <a:ext cx="6444572" cy="32177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9308FEDB-D6E2-4128-894A-CCD5FD57357F}"/>
                </a:ext>
              </a:extLst>
            </p:cNvPr>
            <p:cNvSpPr/>
            <p:nvPr/>
          </p:nvSpPr>
          <p:spPr>
            <a:xfrm>
              <a:off x="7624014" y="2568047"/>
              <a:ext cx="1014479" cy="12475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72A6FD-C64F-42AE-835B-BFC87587A27B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65444B4-91A7-450F-87EF-AF0A2C5BCF78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29" name="Graphic 28" descr="Research">
              <a:extLst>
                <a:ext uri="{FF2B5EF4-FFF2-40B4-BE49-F238E27FC236}">
                  <a16:creationId xmlns:a16="http://schemas.microsoft.com/office/drawing/2014/main" id="{AFF8FFA3-C390-4055-9DE7-C85DC905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7F8594-6CEF-4172-81BE-7CDC2AF39C1B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6DFE96D-B2F1-49A6-AB61-6C6DEFC28327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49" name="Graphic 48" descr="Mop and bucket">
                <a:extLst>
                  <a:ext uri="{FF2B5EF4-FFF2-40B4-BE49-F238E27FC236}">
                    <a16:creationId xmlns:a16="http://schemas.microsoft.com/office/drawing/2014/main" id="{20876F89-3DFD-40AE-8876-7E20DC3DA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37B97C-9B28-4950-BC50-F3E11B64631F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E657804-C6C1-4928-87A3-1498A9535FE9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47" name="Graphic 46" descr="Lightbulb and gear">
                <a:extLst>
                  <a:ext uri="{FF2B5EF4-FFF2-40B4-BE49-F238E27FC236}">
                    <a16:creationId xmlns:a16="http://schemas.microsoft.com/office/drawing/2014/main" id="{FC190E27-AC42-4D7C-8633-D9CB96640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89CF5F-4707-4BE2-899E-96DDE29D1F76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93D54CA-438F-4A80-B36F-1D9076C2DE33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42" name="Graphic 41" descr="Checkmark">
                <a:extLst>
                  <a:ext uri="{FF2B5EF4-FFF2-40B4-BE49-F238E27FC236}">
                    <a16:creationId xmlns:a16="http://schemas.microsoft.com/office/drawing/2014/main" id="{4FA894A9-A22A-4A16-83C6-F93337902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14D32B-2EBE-4F50-AD4E-02EECD982ED7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E28C4C7-7AB2-4327-B967-F3A0CA5E09EA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39" name="Graphic 38" descr="Database">
                <a:extLst>
                  <a:ext uri="{FF2B5EF4-FFF2-40B4-BE49-F238E27FC236}">
                    <a16:creationId xmlns:a16="http://schemas.microsoft.com/office/drawing/2014/main" id="{3ACC1CB1-ECE8-4115-8F8C-F5E460CD3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6DC4B5E-65AF-493C-8E7F-D0BFBBDA762F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3152DB7-A027-40D6-9A28-5708768E4B33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94D927A-4AEF-4FF1-A85D-FF0B74F3D91B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CCBFE8C-49A6-4ED8-877B-959FF27EF82C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820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The Funnel Method Filters Data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DAA0DE-CDA6-4357-BB09-BF9B61337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061532"/>
              </p:ext>
            </p:extLst>
          </p:nvPr>
        </p:nvGraphicFramePr>
        <p:xfrm>
          <a:off x="609600" y="2250091"/>
          <a:ext cx="6924584" cy="298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A11F5FC4-3321-4517-B50A-45CE9A8CE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2730" y="1422788"/>
            <a:ext cx="516155" cy="516155"/>
          </a:xfrm>
          <a:prstGeom prst="rect">
            <a:avLst/>
          </a:prstGeom>
        </p:spPr>
      </p:pic>
      <p:pic>
        <p:nvPicPr>
          <p:cNvPr id="33" name="Graphic 32" descr="Database">
            <a:extLst>
              <a:ext uri="{FF2B5EF4-FFF2-40B4-BE49-F238E27FC236}">
                <a16:creationId xmlns:a16="http://schemas.microsoft.com/office/drawing/2014/main" id="{4CBAC502-05A9-4C3A-BF15-C97AB8F201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3815" y="1406544"/>
            <a:ext cx="516155" cy="516155"/>
          </a:xfrm>
          <a:prstGeom prst="rect">
            <a:avLst/>
          </a:prstGeom>
        </p:spPr>
      </p:pic>
      <p:pic>
        <p:nvPicPr>
          <p:cNvPr id="35" name="Graphic 34" descr="Table">
            <a:extLst>
              <a:ext uri="{FF2B5EF4-FFF2-40B4-BE49-F238E27FC236}">
                <a16:creationId xmlns:a16="http://schemas.microsoft.com/office/drawing/2014/main" id="{016AF134-7FCC-4D02-85D0-606F99C0A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82435" y="1422788"/>
            <a:ext cx="516155" cy="5161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678983-C1AC-4A24-97D9-42D5DF73C752}"/>
              </a:ext>
            </a:extLst>
          </p:cNvPr>
          <p:cNvSpPr txBox="1"/>
          <p:nvPr/>
        </p:nvSpPr>
        <p:spPr>
          <a:xfrm>
            <a:off x="7770051" y="2301494"/>
            <a:ext cx="376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Start with the entire dataset and fit several models to the first cluster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4CFD61-A782-49FA-9D3F-BC76DF62FDC8}"/>
              </a:ext>
            </a:extLst>
          </p:cNvPr>
          <p:cNvCxnSpPr>
            <a:cxnSpLocks/>
          </p:cNvCxnSpPr>
          <p:nvPr/>
        </p:nvCxnSpPr>
        <p:spPr>
          <a:xfrm>
            <a:off x="6604986" y="3011869"/>
            <a:ext cx="4977414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2DF17E-D37C-4C9F-A63E-FC9F7791CF40}"/>
              </a:ext>
            </a:extLst>
          </p:cNvPr>
          <p:cNvSpPr txBox="1"/>
          <p:nvPr/>
        </p:nvSpPr>
        <p:spPr>
          <a:xfrm>
            <a:off x="7149428" y="3093714"/>
            <a:ext cx="2809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Use test set predictions to find the misclassification rate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39FF31-DFF0-4B44-AF59-5677D84542DF}"/>
              </a:ext>
            </a:extLst>
          </p:cNvPr>
          <p:cNvCxnSpPr>
            <a:cxnSpLocks/>
          </p:cNvCxnSpPr>
          <p:nvPr/>
        </p:nvCxnSpPr>
        <p:spPr>
          <a:xfrm>
            <a:off x="5797023" y="3760334"/>
            <a:ext cx="5785377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6D2733-19A3-4CED-9474-8E7D3E740A81}"/>
              </a:ext>
            </a:extLst>
          </p:cNvPr>
          <p:cNvSpPr txBox="1"/>
          <p:nvPr/>
        </p:nvSpPr>
        <p:spPr>
          <a:xfrm>
            <a:off x="6209629" y="3814317"/>
            <a:ext cx="400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Choose the model based on the best accuracy and predict for the entire dataset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88DD79-C681-4299-B3D1-34D44BA674C4}"/>
              </a:ext>
            </a:extLst>
          </p:cNvPr>
          <p:cNvCxnSpPr>
            <a:cxnSpLocks/>
          </p:cNvCxnSpPr>
          <p:nvPr/>
        </p:nvCxnSpPr>
        <p:spPr>
          <a:xfrm>
            <a:off x="4882718" y="4453075"/>
            <a:ext cx="6689391" cy="0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1820CBB-AF96-428C-9418-DB175990A8D5}"/>
              </a:ext>
            </a:extLst>
          </p:cNvPr>
          <p:cNvSpPr txBox="1"/>
          <p:nvPr/>
        </p:nvSpPr>
        <p:spPr>
          <a:xfrm>
            <a:off x="5434929" y="4599259"/>
            <a:ext cx="422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" panose="02040503050406030204" pitchFamily="18" charset="0"/>
                <a:ea typeface="Cambria" panose="02040503050406030204" pitchFamily="18" charset="0"/>
              </a:rPr>
              <a:t>Eliminate the records predicted into the cluster and repeat steps for new data subset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AB3CA7-F1CB-44CC-9594-22A0A9C412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520808" y="1938943"/>
            <a:ext cx="424720" cy="269903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B0903A-A03F-4B7C-90EF-97D778A548D7}"/>
              </a:ext>
            </a:extLst>
          </p:cNvPr>
          <p:cNvCxnSpPr>
            <a:cxnSpLocks/>
            <a:stCxn id="33" idx="2"/>
            <a:endCxn id="4" idx="0"/>
          </p:cNvCxnSpPr>
          <p:nvPr/>
        </p:nvCxnSpPr>
        <p:spPr>
          <a:xfrm flipH="1">
            <a:off x="4071892" y="1922699"/>
            <a:ext cx="1" cy="327392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97485EC-882F-4A33-8A6A-57F3522F3973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5188444" y="1938943"/>
            <a:ext cx="352069" cy="294904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401B50-DC35-4B3F-9857-571DEE195FF1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166E30C-5800-4EAF-9B93-8DFA8C106D28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42" name="Graphic 41" descr="Research">
              <a:extLst>
                <a:ext uri="{FF2B5EF4-FFF2-40B4-BE49-F238E27FC236}">
                  <a16:creationId xmlns:a16="http://schemas.microsoft.com/office/drawing/2014/main" id="{B869BCB3-0A30-4CAA-996D-9E722AB9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6FB171-16F5-4070-A234-5F99CE76CD75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3C9130C-D06E-4B62-BC52-29E6A0C0DE9F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4" name="Graphic 63" descr="Mop and bucket">
                <a:extLst>
                  <a:ext uri="{FF2B5EF4-FFF2-40B4-BE49-F238E27FC236}">
                    <a16:creationId xmlns:a16="http://schemas.microsoft.com/office/drawing/2014/main" id="{F1A66049-53BD-4411-8CCA-E40EF450A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D3B8F97-AC9E-429D-AF3F-BF59F9462EE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83E7621-309C-4709-AF45-380328503D8D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2" name="Graphic 61" descr="Lightbulb and gear">
                <a:extLst>
                  <a:ext uri="{FF2B5EF4-FFF2-40B4-BE49-F238E27FC236}">
                    <a16:creationId xmlns:a16="http://schemas.microsoft.com/office/drawing/2014/main" id="{D27F59CB-7C71-45AF-B40E-7BF2FB609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361B97-47F3-4D40-9892-F3878AFBF216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84AA93-E83E-4790-94A1-F83B8DEF9D02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0" name="Graphic 59" descr="Checkmark">
                <a:extLst>
                  <a:ext uri="{FF2B5EF4-FFF2-40B4-BE49-F238E27FC236}">
                    <a16:creationId xmlns:a16="http://schemas.microsoft.com/office/drawing/2014/main" id="{3EEE06DA-1635-4D9E-B183-BD3A4BA79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4945527-91DF-4D4F-9D83-E3FDF9C24992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5E21DDD-30F7-4878-B33F-288DA95B5D30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58" name="Graphic 57" descr="Database">
                <a:extLst>
                  <a:ext uri="{FF2B5EF4-FFF2-40B4-BE49-F238E27FC236}">
                    <a16:creationId xmlns:a16="http://schemas.microsoft.com/office/drawing/2014/main" id="{956DE146-EAC1-43E3-AEA3-62DDA82DC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8B28FA17-E370-4FE5-B587-0150C87854FC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5F21B80D-5422-4BA5-B4C4-8E4504D12664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2C78258F-E7FB-4FA2-AE39-4457E848E98E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8E30BB54-03EA-4EB9-8771-6E9B96B09876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1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Model Validation  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E704FE93-2107-A437-042C-3CFAA8B30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40000">
            <a:off x="5359742" y="3057022"/>
            <a:ext cx="566282" cy="5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Model Building for Cluster 0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84.78%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96.92%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96.98%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96.97%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96.59%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64863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37330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8968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 panose="02040503050406030204" pitchFamily="18" charset="0"/>
                        </a:rPr>
                        <a:t>6256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47446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07914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46236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53679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49323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46286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53684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66224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69651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25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22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80302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77391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44965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1409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53625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96B818-CC80-5100-BD64-DBC0E7E4B7A2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2897055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A3A5C-09D3-AA69-2EB6-AB48AFE2170A}"/>
              </a:ext>
            </a:extLst>
          </p:cNvPr>
          <p:cNvSpPr/>
          <p:nvPr/>
        </p:nvSpPr>
        <p:spPr>
          <a:xfrm>
            <a:off x="5915814" y="1415185"/>
            <a:ext cx="1787756" cy="39291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Decision Tree is the Best Model for Cluster 0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96.98%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81212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37330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8968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 panose="02040503050406030204" pitchFamily="18" charset="0"/>
                        </a:rPr>
                        <a:t>6256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47446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8565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46236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53679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08021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46286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53684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97453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69651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22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80302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83438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44965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1409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</a:rPr>
                        <a:t>53625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96B818-CC80-5100-BD64-DBC0E7E4B7A2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165610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Model Building for Cluster 2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92.32%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96.96%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96.99%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96.98%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96.26%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12281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26003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400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19604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449302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26395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19971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15990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26400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19979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45001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39685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29881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1957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45925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155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586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53334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EA78C6-529B-26DF-E815-DE98FB0F484A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131937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F8929-C09F-747A-4A58-C07DD9060BB4}"/>
              </a:ext>
            </a:extLst>
          </p:cNvPr>
          <p:cNvSpPr/>
          <p:nvPr/>
        </p:nvSpPr>
        <p:spPr>
          <a:xfrm>
            <a:off x="5915814" y="1415185"/>
            <a:ext cx="1787756" cy="39291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Decision Tree is the Best Model for Cluster 2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96.99%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352003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26003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19604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84805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26395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19971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063731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26400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19979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39182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</a:rPr>
                        <a:t>39685</a:t>
                      </a:r>
                      <a:endParaRPr lang="en-US" sz="160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29881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23646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45925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155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586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53334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EA78C6-529B-26DF-E815-DE98FB0F484A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3426277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Model Building for Cluster 5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87.31%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97.94%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96.95%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97.96%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56.19%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06642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10241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1280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2087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12931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209275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11511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15013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48970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11516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15011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37653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17390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22403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36795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11628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14911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20F74C-AE88-27B6-8C19-84D164BDADA1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2651040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466A58-0D0E-9165-6053-663B3B4E656F}"/>
              </a:ext>
            </a:extLst>
          </p:cNvPr>
          <p:cNvSpPr/>
          <p:nvPr/>
        </p:nvSpPr>
        <p:spPr>
          <a:xfrm>
            <a:off x="7945026" y="1415185"/>
            <a:ext cx="1787756" cy="39291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Gradient Boost is the Best Model for Cluster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97.96%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38449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10241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1280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2087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12931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01813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11511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15013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59802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11516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15011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64248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17390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22403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44456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11628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14911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20F74C-AE88-27B6-8C19-84D164BDADA1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149593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D1A8-865B-21A0-A1F4-976E5D78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EC1D-30E4-2D43-576F-63DC3453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rPr>
              <a:t>The Question Behind Our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892EC-D2BC-4E52-B0D7-FD59E0D82F43}"/>
              </a:ext>
            </a:extLst>
          </p:cNvPr>
          <p:cNvGrpSpPr/>
          <p:nvPr/>
        </p:nvGrpSpPr>
        <p:grpSpPr>
          <a:xfrm>
            <a:off x="617622" y="1892047"/>
            <a:ext cx="10956757" cy="3073906"/>
            <a:chOff x="609601" y="1979339"/>
            <a:chExt cx="10956757" cy="30739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1BF370-2165-4A33-9713-81ABCDB8000D}"/>
                </a:ext>
              </a:extLst>
            </p:cNvPr>
            <p:cNvSpPr/>
            <p:nvPr/>
          </p:nvSpPr>
          <p:spPr>
            <a:xfrm>
              <a:off x="609601" y="1979339"/>
              <a:ext cx="2502568" cy="1219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>
                  <a:latin typeface="Cambria" panose="02040503050406030204" pitchFamily="18" charset="0"/>
                  <a:ea typeface="Cambria" panose="02040503050406030204" pitchFamily="18" charset="0"/>
                </a:rPr>
                <a:t> Objective</a:t>
              </a:r>
            </a:p>
          </p:txBody>
        </p:sp>
        <p:sp>
          <p:nvSpPr>
            <p:cNvPr id="7" name="Rectangle: Single Corner Rounded 6">
              <a:extLst>
                <a:ext uri="{FF2B5EF4-FFF2-40B4-BE49-F238E27FC236}">
                  <a16:creationId xmlns:a16="http://schemas.microsoft.com/office/drawing/2014/main" id="{6AE96A79-656C-48B1-A16A-317BDE4FF8E8}"/>
                </a:ext>
              </a:extLst>
            </p:cNvPr>
            <p:cNvSpPr/>
            <p:nvPr/>
          </p:nvSpPr>
          <p:spPr>
            <a:xfrm>
              <a:off x="3224463" y="1979339"/>
              <a:ext cx="8341895" cy="12192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Build a predictive model to determine customers’ propensity to belong to a cluster based on the third-party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B9C41-8EE2-413D-A9CB-2A35AA65A2E6}"/>
                </a:ext>
              </a:extLst>
            </p:cNvPr>
            <p:cNvSpPr/>
            <p:nvPr/>
          </p:nvSpPr>
          <p:spPr>
            <a:xfrm>
              <a:off x="609601" y="3834045"/>
              <a:ext cx="2502568" cy="1219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000">
                  <a:latin typeface="Cambria" panose="02040503050406030204" pitchFamily="18" charset="0"/>
                  <a:ea typeface="Cambria" panose="02040503050406030204" pitchFamily="18" charset="0"/>
                </a:rPr>
                <a:t>Question</a:t>
              </a:r>
            </a:p>
          </p:txBody>
        </p:sp>
        <p:sp>
          <p:nvSpPr>
            <p:cNvPr id="11" name="Rectangle: Single Corner Rounded 10">
              <a:extLst>
                <a:ext uri="{FF2B5EF4-FFF2-40B4-BE49-F238E27FC236}">
                  <a16:creationId xmlns:a16="http://schemas.microsoft.com/office/drawing/2014/main" id="{CA578B4F-B55E-4579-8E1A-ADB80BFE88AB}"/>
                </a:ext>
              </a:extLst>
            </p:cNvPr>
            <p:cNvSpPr/>
            <p:nvPr/>
          </p:nvSpPr>
          <p:spPr>
            <a:xfrm>
              <a:off x="3224462" y="3834045"/>
              <a:ext cx="8341895" cy="12192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What is the best model for propensity scoring?  </a:t>
              </a:r>
            </a:p>
          </p:txBody>
        </p:sp>
        <p:pic>
          <p:nvPicPr>
            <p:cNvPr id="12" name="Graphic 11" descr="Bullseye">
              <a:extLst>
                <a:ext uri="{FF2B5EF4-FFF2-40B4-BE49-F238E27FC236}">
                  <a16:creationId xmlns:a16="http://schemas.microsoft.com/office/drawing/2014/main" id="{F588B48A-97EA-4A1F-BEEB-11B316601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6328" y="2251124"/>
              <a:ext cx="689074" cy="689074"/>
            </a:xfrm>
            <a:prstGeom prst="rect">
              <a:avLst/>
            </a:prstGeom>
          </p:spPr>
        </p:pic>
        <p:pic>
          <p:nvPicPr>
            <p:cNvPr id="4" name="Graphic 3" descr="Questions">
              <a:extLst>
                <a:ext uri="{FF2B5EF4-FFF2-40B4-BE49-F238E27FC236}">
                  <a16:creationId xmlns:a16="http://schemas.microsoft.com/office/drawing/2014/main" id="{4510AF27-DE42-44D1-8D40-90865F88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1937" y="3980286"/>
              <a:ext cx="816303" cy="816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6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Model Building for Cluster 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96.70%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97.79%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97.89%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98.92%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98.33%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215472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4961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6526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77188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4963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6534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16466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4971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6537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64104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7457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9811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08187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11448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15036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F58021-2760-26CC-E003-D4E9C6BBAF35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2851289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8EED1F-AFCA-CC02-1425-279D562CB0EE}"/>
              </a:ext>
            </a:extLst>
          </p:cNvPr>
          <p:cNvSpPr/>
          <p:nvPr/>
        </p:nvSpPr>
        <p:spPr>
          <a:xfrm>
            <a:off x="7945026" y="1415185"/>
            <a:ext cx="1787756" cy="39291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Gradient Boost is the Best Model for Cluster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98.92%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25982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4961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6526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0028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4963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6534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26274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4971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6537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93786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7457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9811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500334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11448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15036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F58021-2760-26CC-E003-D4E9C6BBAF35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1103925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Model Building for Cluster 3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/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98.26%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98.94%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98.90%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9.63%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98.58%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6332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4511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82968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467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4533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18461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467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4531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38083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723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6782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33294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 panose="02040503050406030204" pitchFamily="18" charset="0"/>
                        </a:rPr>
                        <a:t>4553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7C1675-BAD5-33E1-43CA-2809710D9BBB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1979463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F08ED789-45C5-4324-AD61-648AE0F0A6DA}"/>
              </a:ext>
            </a:extLst>
          </p:cNvPr>
          <p:cNvSpPr/>
          <p:nvPr/>
        </p:nvSpPr>
        <p:spPr>
          <a:xfrm>
            <a:off x="3932433" y="1415185"/>
            <a:ext cx="1787756" cy="39291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Random Forest in the Best Model for Cluster 3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51754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Logistic Regression</a:t>
            </a:r>
            <a:r>
              <a:rPr lang="en-US"/>
              <a:t> 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084091" y="1700848"/>
            <a:ext cx="1448855" cy="545431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077695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832942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186997"/>
            <a:ext cx="1205265" cy="66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072482"/>
            <a:ext cx="1448855" cy="78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98.94%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28668" y="170084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07248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/>
              <a:ea typeface="Cambria"/>
            </a:endParaRP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073765" y="1692058"/>
            <a:ext cx="1448855" cy="54543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063692"/>
            <a:ext cx="1448855" cy="78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60905"/>
              </p:ext>
            </p:extLst>
          </p:nvPr>
        </p:nvGraphicFramePr>
        <p:xfrm>
          <a:off x="2101867" y="278133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455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4511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40800"/>
              </p:ext>
            </p:extLst>
          </p:nvPr>
        </p:nvGraphicFramePr>
        <p:xfrm>
          <a:off x="4034204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467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4533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801450"/>
              </p:ext>
            </p:extLst>
          </p:nvPr>
        </p:nvGraphicFramePr>
        <p:xfrm>
          <a:off x="602780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467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4531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20750"/>
              </p:ext>
            </p:extLst>
          </p:nvPr>
        </p:nvGraphicFramePr>
        <p:xfrm>
          <a:off x="8078781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</a:rPr>
                        <a:t>723</a:t>
                      </a:r>
                      <a:endParaRPr lang="en-US" sz="160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6782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512"/>
              </p:ext>
            </p:extLst>
          </p:nvPr>
        </p:nvGraphicFramePr>
        <p:xfrm>
          <a:off x="10023878" y="2775261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4553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7C1675-BAD5-33E1-43CA-2809710D9BBB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3896954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Show Spend and Zip are Significant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48922D4-8F17-4626-B9B8-B68E5821AED0}"/>
              </a:ext>
            </a:extLst>
          </p:cNvPr>
          <p:cNvSpPr/>
          <p:nvPr/>
        </p:nvSpPr>
        <p:spPr>
          <a:xfrm>
            <a:off x="609600" y="1807210"/>
            <a:ext cx="2488983" cy="1178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Zip Code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18D166-B815-4D33-8D9B-CD92CAE496EA}"/>
              </a:ext>
            </a:extLst>
          </p:cNvPr>
          <p:cNvSpPr/>
          <p:nvPr/>
        </p:nvSpPr>
        <p:spPr>
          <a:xfrm>
            <a:off x="3437539" y="1807210"/>
            <a:ext cx="2488983" cy="117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Discretionary Spend Predictor Score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8816D0-543F-44FA-8F9C-653295E0B0F5}"/>
              </a:ext>
            </a:extLst>
          </p:cNvPr>
          <p:cNvSpPr/>
          <p:nvPr/>
        </p:nvSpPr>
        <p:spPr>
          <a:xfrm>
            <a:off x="6265478" y="1807210"/>
            <a:ext cx="2488983" cy="1178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Discretionary Spend on Education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918761-41B0-4526-8EA0-0A24078F158F}"/>
              </a:ext>
            </a:extLst>
          </p:cNvPr>
          <p:cNvSpPr/>
          <p:nvPr/>
        </p:nvSpPr>
        <p:spPr>
          <a:xfrm>
            <a:off x="9093417" y="1807210"/>
            <a:ext cx="2488983" cy="117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Discretionary Spend on Apparel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67161-9E86-4831-8A65-AD32531A79BF}"/>
              </a:ext>
            </a:extLst>
          </p:cNvPr>
          <p:cNvSpPr/>
          <p:nvPr/>
        </p:nvSpPr>
        <p:spPr>
          <a:xfrm>
            <a:off x="609600" y="3782165"/>
            <a:ext cx="2488983" cy="117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Discretionary Spend on Personal Expenses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92222C-88BB-457B-B6D6-C4C9619A36D6}"/>
              </a:ext>
            </a:extLst>
          </p:cNvPr>
          <p:cNvSpPr/>
          <p:nvPr/>
        </p:nvSpPr>
        <p:spPr>
          <a:xfrm>
            <a:off x="9093417" y="3782165"/>
            <a:ext cx="2488983" cy="1178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Change in Home Value over 12 months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CAF94B-66FB-47E0-8540-5BBF08474530}"/>
              </a:ext>
            </a:extLst>
          </p:cNvPr>
          <p:cNvSpPr/>
          <p:nvPr/>
        </p:nvSpPr>
        <p:spPr>
          <a:xfrm>
            <a:off x="3437539" y="3782165"/>
            <a:ext cx="2488983" cy="1178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Discretionary Spend on Travel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DF3977-BF0A-4BEE-A7E8-E3A4320B55E4}"/>
              </a:ext>
            </a:extLst>
          </p:cNvPr>
          <p:cNvSpPr/>
          <p:nvPr/>
        </p:nvSpPr>
        <p:spPr>
          <a:xfrm>
            <a:off x="6265478" y="3782165"/>
            <a:ext cx="2488983" cy="117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Change in Income over 12 months </a:t>
            </a:r>
          </a:p>
        </p:txBody>
      </p:sp>
    </p:spTree>
    <p:extLst>
      <p:ext uri="{BB962C8B-B14F-4D97-AF65-F5344CB8AC3E}">
        <p14:creationId xmlns:p14="http://schemas.microsoft.com/office/powerpoint/2010/main" val="1147106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Model Deployment  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E10C1D20-78DE-C26E-EF45-667280BE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784" y="2987465"/>
            <a:ext cx="758431" cy="7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Distribution is Similar for Sample and Population  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8CD9F56-3432-2EC6-1E7F-8BB64909AE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116156"/>
              </p:ext>
            </p:extLst>
          </p:nvPr>
        </p:nvGraphicFramePr>
        <p:xfrm>
          <a:off x="379961" y="1543226"/>
          <a:ext cx="5526058" cy="397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C2F3BA-A39A-E645-9B7C-35E12AD19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831787"/>
              </p:ext>
            </p:extLst>
          </p:nvPr>
        </p:nvGraphicFramePr>
        <p:xfrm>
          <a:off x="6285980" y="1543226"/>
          <a:ext cx="5526058" cy="397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2230661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Model Building for all Clusters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761E5D21-EBCF-4A96-8F40-F9561604D525}"/>
              </a:ext>
            </a:extLst>
          </p:cNvPr>
          <p:cNvSpPr/>
          <p:nvPr/>
        </p:nvSpPr>
        <p:spPr>
          <a:xfrm>
            <a:off x="2113172" y="2125253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Decision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Tree</a:t>
            </a:r>
            <a:r>
              <a:rPr lang="en-US">
                <a:latin typeface="Calibri"/>
                <a:ea typeface="Cambria"/>
                <a:cs typeface="Calibri"/>
              </a:rPr>
              <a:t> </a:t>
            </a:r>
            <a:r>
              <a:rPr lang="en-US"/>
              <a:t> 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2343715-6391-4805-84D7-07131F5F517E}"/>
              </a:ext>
            </a:extLst>
          </p:cNvPr>
          <p:cNvSpPr/>
          <p:nvPr/>
        </p:nvSpPr>
        <p:spPr>
          <a:xfrm>
            <a:off x="4122674" y="2125253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Decision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Tree</a:t>
            </a:r>
            <a:r>
              <a:rPr lang="en-US"/>
              <a:t> </a:t>
            </a:r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2CF0E11E-B3E9-45A5-A170-10F2B2FF0E23}"/>
              </a:ext>
            </a:extLst>
          </p:cNvPr>
          <p:cNvSpPr/>
          <p:nvPr/>
        </p:nvSpPr>
        <p:spPr>
          <a:xfrm>
            <a:off x="6116278" y="2125253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Gradient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Boost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FC347-36F5-4E12-B85D-5FCBDAA4401B}"/>
              </a:ext>
            </a:extLst>
          </p:cNvPr>
          <p:cNvSpPr/>
          <p:nvPr/>
        </p:nvSpPr>
        <p:spPr>
          <a:xfrm>
            <a:off x="609600" y="2929398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097ABD-D81A-4C30-91D4-2373F5D100F1}"/>
              </a:ext>
            </a:extLst>
          </p:cNvPr>
          <p:cNvSpPr/>
          <p:nvPr/>
        </p:nvSpPr>
        <p:spPr>
          <a:xfrm>
            <a:off x="609600" y="4283453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1D0BEC-C1B1-42C3-8119-3F391E5B3DC0}"/>
              </a:ext>
            </a:extLst>
          </p:cNvPr>
          <p:cNvSpPr/>
          <p:nvPr/>
        </p:nvSpPr>
        <p:spPr>
          <a:xfrm>
            <a:off x="2151754" y="416893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99.99%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D3BEA-E779-49A3-9539-89DD7C7C5FC5}"/>
              </a:ext>
            </a:extLst>
          </p:cNvPr>
          <p:cNvCxnSpPr/>
          <p:nvPr/>
        </p:nvCxnSpPr>
        <p:spPr>
          <a:xfrm>
            <a:off x="382726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C4FECD-1548-4451-9BD6-11C344C34E55}"/>
              </a:ext>
            </a:extLst>
          </p:cNvPr>
          <p:cNvCxnSpPr/>
          <p:nvPr/>
        </p:nvCxnSpPr>
        <p:spPr>
          <a:xfrm>
            <a:off x="5809941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E6867-2C31-4E29-9685-4ED426CC57DB}"/>
              </a:ext>
            </a:extLst>
          </p:cNvPr>
          <p:cNvSpPr/>
          <p:nvPr/>
        </p:nvSpPr>
        <p:spPr>
          <a:xfrm>
            <a:off x="4084091" y="416893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99.99%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6C8584-735A-462B-A155-C07A7A65E1C4}"/>
              </a:ext>
            </a:extLst>
          </p:cNvPr>
          <p:cNvSpPr/>
          <p:nvPr/>
        </p:nvSpPr>
        <p:spPr>
          <a:xfrm>
            <a:off x="6077695" y="416893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99.97%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AD35B837-5622-4849-B82A-EBBD2CF6B399}"/>
              </a:ext>
            </a:extLst>
          </p:cNvPr>
          <p:cNvSpPr/>
          <p:nvPr/>
        </p:nvSpPr>
        <p:spPr>
          <a:xfrm>
            <a:off x="8167251" y="2125253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BD74B-BC33-45A6-82ED-D67744B395A9}"/>
              </a:ext>
            </a:extLst>
          </p:cNvPr>
          <p:cNvCxnSpPr/>
          <p:nvPr/>
        </p:nvCxnSpPr>
        <p:spPr>
          <a:xfrm>
            <a:off x="7841017" y="170084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4E5CBE-BDC9-4F08-BF15-A932DBBBF2B3}"/>
              </a:ext>
            </a:extLst>
          </p:cNvPr>
          <p:cNvSpPr/>
          <p:nvPr/>
        </p:nvSpPr>
        <p:spPr>
          <a:xfrm>
            <a:off x="8128668" y="416893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99.93%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6EB4B3C8-2878-4FEB-8494-EA5BA8AF3E53}"/>
              </a:ext>
            </a:extLst>
          </p:cNvPr>
          <p:cNvSpPr/>
          <p:nvPr/>
        </p:nvSpPr>
        <p:spPr>
          <a:xfrm>
            <a:off x="10112348" y="2116463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Random Forest</a:t>
            </a:r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7CDF18-AA44-41FC-8A8C-27E2F9A723E6}"/>
              </a:ext>
            </a:extLst>
          </p:cNvPr>
          <p:cNvCxnSpPr/>
          <p:nvPr/>
        </p:nvCxnSpPr>
        <p:spPr>
          <a:xfrm>
            <a:off x="9834305" y="1692058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F743EE-F7F8-4109-B01C-12ECC1378664}"/>
              </a:ext>
            </a:extLst>
          </p:cNvPr>
          <p:cNvSpPr/>
          <p:nvPr/>
        </p:nvSpPr>
        <p:spPr>
          <a:xfrm>
            <a:off x="10073765" y="416014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99.97%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9C6E8-BBB7-D638-36C4-95E3B6138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86107"/>
              </p:ext>
            </p:extLst>
          </p:nvPr>
        </p:nvGraphicFramePr>
        <p:xfrm>
          <a:off x="2025569" y="2874379"/>
          <a:ext cx="1624598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6742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57856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758141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79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877151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CAF5B3-A8B9-6E6F-3064-1911C161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29291"/>
              </p:ext>
            </p:extLst>
          </p:nvPr>
        </p:nvGraphicFramePr>
        <p:xfrm>
          <a:off x="4034204" y="2871717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434251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323922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EC7634-7C25-B3BB-9306-786396BA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862924"/>
              </p:ext>
            </p:extLst>
          </p:nvPr>
        </p:nvGraphicFramePr>
        <p:xfrm>
          <a:off x="6027808" y="2871717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188519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51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245669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B8803D-3119-A2E5-FBC5-A01062C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02760"/>
              </p:ext>
            </p:extLst>
          </p:nvPr>
        </p:nvGraphicFramePr>
        <p:xfrm>
          <a:off x="8078781" y="2871717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81650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92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84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106654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0B77090-D93F-9A1C-06C0-5342CDEC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79696"/>
              </p:ext>
            </p:extLst>
          </p:nvPr>
        </p:nvGraphicFramePr>
        <p:xfrm>
          <a:off x="10023878" y="2871717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8100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14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73509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7C1675-BAD5-33E1-43CA-2809710D9BBB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6A33B-E7C9-EA78-2A19-F6AA703D5606}"/>
              </a:ext>
            </a:extLst>
          </p:cNvPr>
          <p:cNvSpPr txBox="1"/>
          <p:nvPr/>
        </p:nvSpPr>
        <p:spPr>
          <a:xfrm>
            <a:off x="2273942" y="1610810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0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5D77F-3684-EAEC-73BF-09ABB09C5B40}"/>
              </a:ext>
            </a:extLst>
          </p:cNvPr>
          <p:cNvSpPr txBox="1"/>
          <p:nvPr/>
        </p:nvSpPr>
        <p:spPr>
          <a:xfrm>
            <a:off x="4251284" y="1610809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2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5AF03-3771-514C-3685-A15F9561B9F1}"/>
              </a:ext>
            </a:extLst>
          </p:cNvPr>
          <p:cNvSpPr txBox="1"/>
          <p:nvPr/>
        </p:nvSpPr>
        <p:spPr>
          <a:xfrm>
            <a:off x="6276854" y="1610810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5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FCED0-624A-9048-6189-2A722E32AF5E}"/>
              </a:ext>
            </a:extLst>
          </p:cNvPr>
          <p:cNvSpPr txBox="1"/>
          <p:nvPr/>
        </p:nvSpPr>
        <p:spPr>
          <a:xfrm>
            <a:off x="8234904" y="1610809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4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0948F-27E7-1EC3-CFCD-A047A429C27B}"/>
              </a:ext>
            </a:extLst>
          </p:cNvPr>
          <p:cNvSpPr txBox="1"/>
          <p:nvPr/>
        </p:nvSpPr>
        <p:spPr>
          <a:xfrm>
            <a:off x="10241183" y="1610810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3</a:t>
            </a:r>
            <a:endParaRPr lang="en-US">
              <a:cs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6F929D-105B-34F7-DD4F-16B4512D9717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6FF1126-A764-2FF3-3DEF-476ED6500C52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14" name="Graphic 13" descr="Research">
              <a:extLst>
                <a:ext uri="{FF2B5EF4-FFF2-40B4-BE49-F238E27FC236}">
                  <a16:creationId xmlns:a16="http://schemas.microsoft.com/office/drawing/2014/main" id="{CB2D1B84-7278-550A-179B-ED811EAA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C51231-7316-CAE7-F627-E297BABF64B4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9FBA9B5-BCBA-1F99-E0DD-4841437D1BDA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9" name="Graphic 68" descr="Mop and bucket">
                <a:extLst>
                  <a:ext uri="{FF2B5EF4-FFF2-40B4-BE49-F238E27FC236}">
                    <a16:creationId xmlns:a16="http://schemas.microsoft.com/office/drawing/2014/main" id="{5A88DD26-F974-F171-4D3C-0C6FFB7FE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5A6B05-C9F9-EE40-6B42-41E3BB79B921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BCE1BDB2-1FC3-65A7-B431-627A763DE050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7" name="Graphic 66" descr="Lightbulb and gear">
                <a:extLst>
                  <a:ext uri="{FF2B5EF4-FFF2-40B4-BE49-F238E27FC236}">
                    <a16:creationId xmlns:a16="http://schemas.microsoft.com/office/drawing/2014/main" id="{B1104D9E-6EF3-90B1-3A27-EF3D2BEF7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199EEC-AF79-8335-B452-2F5BA99A9A5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21C6454-D71E-0AF4-8B9D-DCAD5C86C7CA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40" name="Graphic 39" descr="Checkmark">
                <a:extLst>
                  <a:ext uri="{FF2B5EF4-FFF2-40B4-BE49-F238E27FC236}">
                    <a16:creationId xmlns:a16="http://schemas.microsoft.com/office/drawing/2014/main" id="{39F0A937-3C3D-FFB8-E779-09418CD5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6A9CBD7-7BFD-982B-2BB3-F26E8386E55E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82FEC6C-928B-7026-7888-7BB00BE1E460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25" name="Graphic 24" descr="Database">
                <a:extLst>
                  <a:ext uri="{FF2B5EF4-FFF2-40B4-BE49-F238E27FC236}">
                    <a16:creationId xmlns:a16="http://schemas.microsoft.com/office/drawing/2014/main" id="{3882C30E-6E6D-8853-775E-21628A81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1FC53C3-660B-AC4D-34A9-ECC2A249B65C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ED9ED3-3AEA-472C-3B7B-B3432EE81B8F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03079C5-E4F2-36D8-0B43-940C76E4603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0C807AE-8587-4A36-AC3C-D1485AA4659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708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Recommendation for Entire Dataset 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D68C189A-769D-467D-994C-78ECD804C502}"/>
              </a:ext>
            </a:extLst>
          </p:cNvPr>
          <p:cNvSpPr/>
          <p:nvPr/>
        </p:nvSpPr>
        <p:spPr>
          <a:xfrm>
            <a:off x="609600" y="1510641"/>
            <a:ext cx="2348721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0 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0DB19E0-89A6-4484-9ADA-CFE2B3FABB6C}"/>
              </a:ext>
            </a:extLst>
          </p:cNvPr>
          <p:cNvSpPr/>
          <p:nvPr/>
        </p:nvSpPr>
        <p:spPr>
          <a:xfrm>
            <a:off x="4900570" y="1530154"/>
            <a:ext cx="2390860" cy="5655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Single Corner Rounded 29">
            <a:extLst>
              <a:ext uri="{FF2B5EF4-FFF2-40B4-BE49-F238E27FC236}">
                <a16:creationId xmlns:a16="http://schemas.microsoft.com/office/drawing/2014/main" id="{707DDCB6-1ABE-49C8-AB9C-20544DD5322F}"/>
              </a:ext>
            </a:extLst>
          </p:cNvPr>
          <p:cNvSpPr/>
          <p:nvPr/>
        </p:nvSpPr>
        <p:spPr>
          <a:xfrm flipH="1">
            <a:off x="8998807" y="1510641"/>
            <a:ext cx="2583593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Decision Tree </a:t>
            </a: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B94CF1C0-D1A1-4E6D-8F93-365CC19D1F85}"/>
              </a:ext>
            </a:extLst>
          </p:cNvPr>
          <p:cNvSpPr/>
          <p:nvPr/>
        </p:nvSpPr>
        <p:spPr>
          <a:xfrm>
            <a:off x="609600" y="2501780"/>
            <a:ext cx="2348721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2 </a:t>
            </a: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509795BC-5D8A-467C-A87C-05B7134B32F8}"/>
              </a:ext>
            </a:extLst>
          </p:cNvPr>
          <p:cNvSpPr/>
          <p:nvPr/>
        </p:nvSpPr>
        <p:spPr>
          <a:xfrm flipH="1">
            <a:off x="8998807" y="2501780"/>
            <a:ext cx="2583593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Decision Tree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2B286C6-86B8-4111-9D0C-FD1A80186870}"/>
              </a:ext>
            </a:extLst>
          </p:cNvPr>
          <p:cNvSpPr/>
          <p:nvPr/>
        </p:nvSpPr>
        <p:spPr>
          <a:xfrm>
            <a:off x="4900570" y="2521293"/>
            <a:ext cx="2390860" cy="5655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F350A75-F5C8-4972-ADB8-F3DCA838D2F2}"/>
              </a:ext>
            </a:extLst>
          </p:cNvPr>
          <p:cNvSpPr/>
          <p:nvPr/>
        </p:nvSpPr>
        <p:spPr>
          <a:xfrm>
            <a:off x="609600" y="3492919"/>
            <a:ext cx="2348721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5 </a:t>
            </a:r>
          </a:p>
        </p:txBody>
      </p:sp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F4071677-5E72-4AA7-910D-EBB629D8F0AC}"/>
              </a:ext>
            </a:extLst>
          </p:cNvPr>
          <p:cNvSpPr/>
          <p:nvPr/>
        </p:nvSpPr>
        <p:spPr>
          <a:xfrm flipH="1">
            <a:off x="8998807" y="3492919"/>
            <a:ext cx="2583593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Gradient Boost 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6C7774D-9C65-416E-8EEE-6C966BA2C8E0}"/>
              </a:ext>
            </a:extLst>
          </p:cNvPr>
          <p:cNvSpPr/>
          <p:nvPr/>
        </p:nvSpPr>
        <p:spPr>
          <a:xfrm>
            <a:off x="4900570" y="3512432"/>
            <a:ext cx="2390860" cy="5655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1B332095-822A-4468-A28D-14F5C04C75B3}"/>
              </a:ext>
            </a:extLst>
          </p:cNvPr>
          <p:cNvSpPr/>
          <p:nvPr/>
        </p:nvSpPr>
        <p:spPr>
          <a:xfrm>
            <a:off x="609600" y="4484058"/>
            <a:ext cx="2348721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4 </a:t>
            </a:r>
          </a:p>
        </p:txBody>
      </p:sp>
      <p:sp>
        <p:nvSpPr>
          <p:cNvPr id="33" name="Rectangle: Single Corner Rounded 32">
            <a:extLst>
              <a:ext uri="{FF2B5EF4-FFF2-40B4-BE49-F238E27FC236}">
                <a16:creationId xmlns:a16="http://schemas.microsoft.com/office/drawing/2014/main" id="{C1511663-240E-4EE7-B163-88C820AAB614}"/>
              </a:ext>
            </a:extLst>
          </p:cNvPr>
          <p:cNvSpPr/>
          <p:nvPr/>
        </p:nvSpPr>
        <p:spPr>
          <a:xfrm flipH="1">
            <a:off x="8998807" y="4484058"/>
            <a:ext cx="2583593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Gradient Boost 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B3CEA75-99CE-4F67-BF3F-9E12F2BACBB5}"/>
              </a:ext>
            </a:extLst>
          </p:cNvPr>
          <p:cNvSpPr/>
          <p:nvPr/>
        </p:nvSpPr>
        <p:spPr>
          <a:xfrm>
            <a:off x="4900570" y="4503571"/>
            <a:ext cx="2390860" cy="5655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94D5F65A-3FCD-4D55-B068-482441C01E45}"/>
              </a:ext>
            </a:extLst>
          </p:cNvPr>
          <p:cNvSpPr/>
          <p:nvPr/>
        </p:nvSpPr>
        <p:spPr>
          <a:xfrm>
            <a:off x="609600" y="5475196"/>
            <a:ext cx="2348721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3 </a:t>
            </a:r>
          </a:p>
        </p:txBody>
      </p:sp>
      <p:sp>
        <p:nvSpPr>
          <p:cNvPr id="34" name="Rectangle: Single Corner Rounded 33">
            <a:extLst>
              <a:ext uri="{FF2B5EF4-FFF2-40B4-BE49-F238E27FC236}">
                <a16:creationId xmlns:a16="http://schemas.microsoft.com/office/drawing/2014/main" id="{BCDFFDAE-AC65-4DA8-BDDE-F9506A793963}"/>
              </a:ext>
            </a:extLst>
          </p:cNvPr>
          <p:cNvSpPr/>
          <p:nvPr/>
        </p:nvSpPr>
        <p:spPr>
          <a:xfrm flipH="1">
            <a:off x="8998807" y="5475196"/>
            <a:ext cx="2583593" cy="604562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Random Forest 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A48EDAD-F6AC-4467-9C48-5498084531DA}"/>
              </a:ext>
            </a:extLst>
          </p:cNvPr>
          <p:cNvSpPr/>
          <p:nvPr/>
        </p:nvSpPr>
        <p:spPr>
          <a:xfrm>
            <a:off x="4900570" y="5494709"/>
            <a:ext cx="2390860" cy="565536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778B56-7B89-4A47-882A-F52425792610}"/>
              </a:ext>
            </a:extLst>
          </p:cNvPr>
          <p:cNvCxnSpPr>
            <a:cxnSpLocks/>
          </p:cNvCxnSpPr>
          <p:nvPr/>
        </p:nvCxnSpPr>
        <p:spPr>
          <a:xfrm>
            <a:off x="609600" y="2276669"/>
            <a:ext cx="10972800" cy="0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3FAB19-E894-4191-A91F-27B8A2C7BD9A}"/>
              </a:ext>
            </a:extLst>
          </p:cNvPr>
          <p:cNvCxnSpPr>
            <a:cxnSpLocks/>
          </p:cNvCxnSpPr>
          <p:nvPr/>
        </p:nvCxnSpPr>
        <p:spPr>
          <a:xfrm>
            <a:off x="609600" y="3274291"/>
            <a:ext cx="10972800" cy="0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BD87C7-F91C-41C3-9066-EEFBE24201E9}"/>
              </a:ext>
            </a:extLst>
          </p:cNvPr>
          <p:cNvCxnSpPr>
            <a:cxnSpLocks/>
          </p:cNvCxnSpPr>
          <p:nvPr/>
        </p:nvCxnSpPr>
        <p:spPr>
          <a:xfrm>
            <a:off x="609600" y="4263337"/>
            <a:ext cx="10972800" cy="0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85F663-2D72-4099-9649-4D4EBC33F21D}"/>
              </a:ext>
            </a:extLst>
          </p:cNvPr>
          <p:cNvCxnSpPr>
            <a:cxnSpLocks/>
          </p:cNvCxnSpPr>
          <p:nvPr/>
        </p:nvCxnSpPr>
        <p:spPr>
          <a:xfrm>
            <a:off x="609600" y="5271043"/>
            <a:ext cx="10972800" cy="0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139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Use Case 1 Application  </a:t>
            </a:r>
          </a:p>
        </p:txBody>
      </p:sp>
      <p:pic>
        <p:nvPicPr>
          <p:cNvPr id="9" name="Graphic 8" descr="Rewind with solid fill">
            <a:extLst>
              <a:ext uri="{FF2B5EF4-FFF2-40B4-BE49-F238E27FC236}">
                <a16:creationId xmlns:a16="http://schemas.microsoft.com/office/drawing/2014/main" id="{9CD6FCDC-591C-73CD-BCFC-A6E869372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57917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D1A8-865B-21A0-A1F4-976E5D78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EC1D-30E4-2D43-576F-63DC3453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rPr>
              <a:t>Why Does This Matter?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A1C10-BCC1-44AB-9DCC-E49AB93046CF}"/>
              </a:ext>
            </a:extLst>
          </p:cNvPr>
          <p:cNvSpPr/>
          <p:nvPr/>
        </p:nvSpPr>
        <p:spPr>
          <a:xfrm>
            <a:off x="609600" y="1474764"/>
            <a:ext cx="10972800" cy="396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Use Cases</a:t>
            </a:r>
          </a:p>
        </p:txBody>
      </p:sp>
      <p:sp>
        <p:nvSpPr>
          <p:cNvPr id="37" name="Rectangle: Single Corner Rounded 36">
            <a:extLst>
              <a:ext uri="{FF2B5EF4-FFF2-40B4-BE49-F238E27FC236}">
                <a16:creationId xmlns:a16="http://schemas.microsoft.com/office/drawing/2014/main" id="{CAADC7C6-79A0-45A8-960C-C7847C142BD5}"/>
              </a:ext>
            </a:extLst>
          </p:cNvPr>
          <p:cNvSpPr/>
          <p:nvPr/>
        </p:nvSpPr>
        <p:spPr>
          <a:xfrm>
            <a:off x="609600" y="3486827"/>
            <a:ext cx="3144253" cy="1938002"/>
          </a:xfrm>
          <a:prstGeom prst="round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6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Marketing &amp; </a:t>
            </a:r>
          </a:p>
          <a:p>
            <a:pPr algn="ctr"/>
            <a:r>
              <a:rPr lang="en-US" sz="2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E-Commerce </a:t>
            </a:r>
          </a:p>
          <a:p>
            <a:pPr algn="ctr"/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Targeted and personalized campaigns and messaging</a:t>
            </a:r>
          </a:p>
          <a:p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0BA6A06C-6DD2-491E-925E-401E6FF58B47}"/>
              </a:ext>
            </a:extLst>
          </p:cNvPr>
          <p:cNvSpPr/>
          <p:nvPr/>
        </p:nvSpPr>
        <p:spPr>
          <a:xfrm>
            <a:off x="4523873" y="3486827"/>
            <a:ext cx="3144253" cy="1938002"/>
          </a:xfrm>
          <a:prstGeom prst="round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6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Product Recommendations </a:t>
            </a:r>
          </a:p>
          <a:p>
            <a:pPr algn="ctr"/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Increased engagement and conversion rates</a:t>
            </a:r>
          </a:p>
          <a:p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68CE9CA0-A5D8-4C8C-AE51-A8196611119B}"/>
              </a:ext>
            </a:extLst>
          </p:cNvPr>
          <p:cNvSpPr/>
          <p:nvPr/>
        </p:nvSpPr>
        <p:spPr>
          <a:xfrm>
            <a:off x="8438147" y="3486827"/>
            <a:ext cx="3144253" cy="1938002"/>
          </a:xfrm>
          <a:prstGeom prst="round1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6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</a:t>
            </a:r>
          </a:p>
          <a:p>
            <a:pPr algn="ctr"/>
            <a:r>
              <a:rPr lang="en-US" sz="2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Lifetime Value </a:t>
            </a:r>
          </a:p>
          <a:p>
            <a:pPr algn="ctr"/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Optimize customer acquisitions and retention</a:t>
            </a:r>
          </a:p>
          <a:p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Graphic 3" descr="Target Audience">
            <a:extLst>
              <a:ext uri="{FF2B5EF4-FFF2-40B4-BE49-F238E27FC236}">
                <a16:creationId xmlns:a16="http://schemas.microsoft.com/office/drawing/2014/main" id="{4CF4A890-5E54-4EA2-BF58-5CFF12F9D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284" y="2107206"/>
            <a:ext cx="1098885" cy="1098885"/>
          </a:xfrm>
          <a:prstGeom prst="rect">
            <a:avLst/>
          </a:prstGeom>
        </p:spPr>
      </p:pic>
      <p:pic>
        <p:nvPicPr>
          <p:cNvPr id="9" name="Graphic 8" descr="Shopping bag">
            <a:extLst>
              <a:ext uri="{FF2B5EF4-FFF2-40B4-BE49-F238E27FC236}">
                <a16:creationId xmlns:a16="http://schemas.microsoft.com/office/drawing/2014/main" id="{0CAEDEE6-9140-4BB5-A687-36A7CAA06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6558" y="2107206"/>
            <a:ext cx="1098885" cy="1098885"/>
          </a:xfrm>
          <a:prstGeom prst="rect">
            <a:avLst/>
          </a:prstGeom>
        </p:spPr>
      </p:pic>
      <p:pic>
        <p:nvPicPr>
          <p:cNvPr id="11" name="Graphic 10" descr="Money">
            <a:extLst>
              <a:ext uri="{FF2B5EF4-FFF2-40B4-BE49-F238E27FC236}">
                <a16:creationId xmlns:a16="http://schemas.microsoft.com/office/drawing/2014/main" id="{81305956-1ACB-444E-850E-B351A0F0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0831" y="2107206"/>
            <a:ext cx="1098885" cy="10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54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Relatively Uniform Distribution for Sahara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59A24A-1FDB-9559-839A-73704EF3D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284007"/>
              </p:ext>
            </p:extLst>
          </p:nvPr>
        </p:nvGraphicFramePr>
        <p:xfrm>
          <a:off x="8127819" y="2315071"/>
          <a:ext cx="2411889" cy="2451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878">
                  <a:extLst>
                    <a:ext uri="{9D8B030D-6E8A-4147-A177-3AD203B41FA5}">
                      <a16:colId xmlns:a16="http://schemas.microsoft.com/office/drawing/2014/main" val="316792820"/>
                    </a:ext>
                  </a:extLst>
                </a:gridCol>
                <a:gridCol w="1404011">
                  <a:extLst>
                    <a:ext uri="{9D8B030D-6E8A-4147-A177-3AD203B41FA5}">
                      <a16:colId xmlns:a16="http://schemas.microsoft.com/office/drawing/2014/main" val="3780895102"/>
                    </a:ext>
                  </a:extLst>
                </a:gridCol>
              </a:tblGrid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Cluster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  <a:latin typeface="Cambria"/>
                          <a:ea typeface="Cambria"/>
                        </a:rPr>
                        <a:t>Percentage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96654"/>
                  </a:ext>
                </a:extLst>
              </a:tr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21.6%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00328"/>
                  </a:ext>
                </a:extLst>
              </a:tr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21.4%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926609"/>
                  </a:ext>
                </a:extLst>
              </a:tr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  <a:ea typeface="Cambri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20.5%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413937"/>
                  </a:ext>
                </a:extLst>
              </a:tr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19.9%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39204"/>
                  </a:ext>
                </a:extLst>
              </a:tr>
              <a:tr h="40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>
                          <a:effectLst/>
                          <a:latin typeface="Cambria"/>
                          <a:ea typeface="Cambria"/>
                        </a:rPr>
                        <a:t>16.5%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2699"/>
                  </a:ext>
                </a:extLst>
              </a:tr>
            </a:tbl>
          </a:graphicData>
        </a:graphic>
      </p:graphicFrame>
      <p:pic>
        <p:nvPicPr>
          <p:cNvPr id="4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B6ED251-4940-E399-5B86-15BF9CC48A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996" y="1811221"/>
            <a:ext cx="6070920" cy="35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Decision Tree and Gradient Boost are Best Performing </a:t>
            </a:r>
            <a:endParaRPr lang="en-US" sz="32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B6FF56-2ABB-4A6C-A5BD-DABE0CF2D6B8}"/>
              </a:ext>
            </a:extLst>
          </p:cNvPr>
          <p:cNvGrpSpPr/>
          <p:nvPr/>
        </p:nvGrpSpPr>
        <p:grpSpPr>
          <a:xfrm>
            <a:off x="619891" y="5837225"/>
            <a:ext cx="10952218" cy="381508"/>
            <a:chOff x="619891" y="5837225"/>
            <a:chExt cx="10952218" cy="3815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9D75AE2-F4FD-466F-97A9-7C0A56A9A219}"/>
                </a:ext>
              </a:extLst>
            </p:cNvPr>
            <p:cNvSpPr/>
            <p:nvPr/>
          </p:nvSpPr>
          <p:spPr>
            <a:xfrm>
              <a:off x="619891" y="5837225"/>
              <a:ext cx="1489747" cy="3815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</a:rPr>
                <a:t>Research</a:t>
              </a:r>
            </a:p>
          </p:txBody>
        </p:sp>
        <p:pic>
          <p:nvPicPr>
            <p:cNvPr id="50" name="Graphic 49" descr="Research">
              <a:extLst>
                <a:ext uri="{FF2B5EF4-FFF2-40B4-BE49-F238E27FC236}">
                  <a16:creationId xmlns:a16="http://schemas.microsoft.com/office/drawing/2014/main" id="{570B2443-8C20-4FF7-A66D-87127B96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77339" y="5916742"/>
              <a:ext cx="218900" cy="2189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055BA3-F165-4DED-A2BB-59984BC3A8DC}"/>
                </a:ext>
              </a:extLst>
            </p:cNvPr>
            <p:cNvGrpSpPr/>
            <p:nvPr/>
          </p:nvGrpSpPr>
          <p:grpSpPr>
            <a:xfrm>
              <a:off x="2985509" y="5837225"/>
              <a:ext cx="1489747" cy="381508"/>
              <a:chOff x="2747937" y="5310510"/>
              <a:chExt cx="1489747" cy="507787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E7A3EF1-6A4D-4F16-B5FF-D4046BB61F89}"/>
                  </a:ext>
                </a:extLst>
              </p:cNvPr>
              <p:cNvSpPr/>
              <p:nvPr/>
            </p:nvSpPr>
            <p:spPr>
              <a:xfrm>
                <a:off x="2747937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Clean</a:t>
                </a:r>
              </a:p>
            </p:txBody>
          </p:sp>
          <p:pic>
            <p:nvPicPr>
              <p:cNvPr id="66" name="Graphic 65" descr="Mop and bucket">
                <a:extLst>
                  <a:ext uri="{FF2B5EF4-FFF2-40B4-BE49-F238E27FC236}">
                    <a16:creationId xmlns:a16="http://schemas.microsoft.com/office/drawing/2014/main" id="{F453A3E8-D9B4-417B-8E43-EE931C238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46265" y="5374177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09AEDD-DBE4-494B-8B66-6AB2A4D4704D}"/>
                </a:ext>
              </a:extLst>
            </p:cNvPr>
            <p:cNvGrpSpPr/>
            <p:nvPr/>
          </p:nvGrpSpPr>
          <p:grpSpPr>
            <a:xfrm>
              <a:off x="5351127" y="5837225"/>
              <a:ext cx="1489747" cy="381508"/>
              <a:chOff x="4687799" y="5310510"/>
              <a:chExt cx="1489747" cy="507787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8065D61-CE39-4062-A914-419B33E2A88C}"/>
                  </a:ext>
                </a:extLst>
              </p:cNvPr>
              <p:cNvSpPr/>
              <p:nvPr/>
            </p:nvSpPr>
            <p:spPr>
              <a:xfrm>
                <a:off x="4687799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Build</a:t>
                </a:r>
              </a:p>
            </p:txBody>
          </p:sp>
          <p:pic>
            <p:nvPicPr>
              <p:cNvPr id="64" name="Graphic 63" descr="Lightbulb and gear">
                <a:extLst>
                  <a:ext uri="{FF2B5EF4-FFF2-40B4-BE49-F238E27FC236}">
                    <a16:creationId xmlns:a16="http://schemas.microsoft.com/office/drawing/2014/main" id="{C4730C69-DE4B-430F-9BA0-14BA249A3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3895" y="5404158"/>
                <a:ext cx="320492" cy="320492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915CE-DA66-40BC-B40B-E18294CE7FF9}"/>
                </a:ext>
              </a:extLst>
            </p:cNvPr>
            <p:cNvGrpSpPr/>
            <p:nvPr/>
          </p:nvGrpSpPr>
          <p:grpSpPr>
            <a:xfrm>
              <a:off x="7716745" y="5837225"/>
              <a:ext cx="1489747" cy="381508"/>
              <a:chOff x="6567712" y="5310510"/>
              <a:chExt cx="1489747" cy="50778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9F4AD9F-E7FB-443B-B107-DC1952193C3F}"/>
                  </a:ext>
                </a:extLst>
              </p:cNvPr>
              <p:cNvSpPr/>
              <p:nvPr/>
            </p:nvSpPr>
            <p:spPr>
              <a:xfrm>
                <a:off x="6567712" y="5310510"/>
                <a:ext cx="1489747" cy="50778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Validate</a:t>
                </a:r>
              </a:p>
            </p:txBody>
          </p:sp>
          <p:pic>
            <p:nvPicPr>
              <p:cNvPr id="62" name="Graphic 61" descr="Checkmark">
                <a:extLst>
                  <a:ext uri="{FF2B5EF4-FFF2-40B4-BE49-F238E27FC236}">
                    <a16:creationId xmlns:a16="http://schemas.microsoft.com/office/drawing/2014/main" id="{9F01FB91-78D8-4E8C-B180-06C66284A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56558" y="5405479"/>
                <a:ext cx="290593" cy="290593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438817F-94B6-4A48-B53B-C5FB4E7B41C9}"/>
                </a:ext>
              </a:extLst>
            </p:cNvPr>
            <p:cNvGrpSpPr/>
            <p:nvPr/>
          </p:nvGrpSpPr>
          <p:grpSpPr>
            <a:xfrm>
              <a:off x="10082362" y="5837225"/>
              <a:ext cx="1489747" cy="381508"/>
              <a:chOff x="8447625" y="5310510"/>
              <a:chExt cx="1489747" cy="507787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21DBA18-D633-455A-82F0-159B450E1E0C}"/>
                  </a:ext>
                </a:extLst>
              </p:cNvPr>
              <p:cNvSpPr/>
              <p:nvPr/>
            </p:nvSpPr>
            <p:spPr>
              <a:xfrm>
                <a:off x="8447625" y="5310510"/>
                <a:ext cx="1489747" cy="50778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>
                    <a:latin typeface="Cambria" panose="02040503050406030204" pitchFamily="18" charset="0"/>
                    <a:ea typeface="Cambria" panose="02040503050406030204" pitchFamily="18" charset="0"/>
                  </a:rPr>
                  <a:t>Deploy</a:t>
                </a:r>
              </a:p>
            </p:txBody>
          </p:sp>
          <p:pic>
            <p:nvPicPr>
              <p:cNvPr id="60" name="Graphic 59" descr="Database">
                <a:extLst>
                  <a:ext uri="{FF2B5EF4-FFF2-40B4-BE49-F238E27FC236}">
                    <a16:creationId xmlns:a16="http://schemas.microsoft.com/office/drawing/2014/main" id="{49489BD9-458B-4AE3-B3F0-D1EDAAEAA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75785" y="5404158"/>
                <a:ext cx="320492" cy="320492"/>
              </a:xfrm>
              <a:prstGeom prst="rect">
                <a:avLst/>
              </a:prstGeom>
            </p:spPr>
          </p:pic>
        </p:grp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A5C5ABFE-2C83-4A0B-BC55-D39BE44B902B}"/>
                </a:ext>
              </a:extLst>
            </p:cNvPr>
            <p:cNvSpPr/>
            <p:nvPr/>
          </p:nvSpPr>
          <p:spPr>
            <a:xfrm>
              <a:off x="2232780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496BFD27-5636-4AD5-A24C-AA62EFC94BC9}"/>
                </a:ext>
              </a:extLst>
            </p:cNvPr>
            <p:cNvSpPr/>
            <p:nvPr/>
          </p:nvSpPr>
          <p:spPr>
            <a:xfrm>
              <a:off x="4598398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CF3D8F9-26E2-4979-9BF7-094DB8D20BA5}"/>
                </a:ext>
              </a:extLst>
            </p:cNvPr>
            <p:cNvSpPr/>
            <p:nvPr/>
          </p:nvSpPr>
          <p:spPr>
            <a:xfrm>
              <a:off x="6964016" y="5944285"/>
              <a:ext cx="629587" cy="16381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3573924D-BC12-4F12-9A16-F08BD5A4A240}"/>
                </a:ext>
              </a:extLst>
            </p:cNvPr>
            <p:cNvSpPr/>
            <p:nvPr/>
          </p:nvSpPr>
          <p:spPr>
            <a:xfrm>
              <a:off x="9329634" y="5944285"/>
              <a:ext cx="629587" cy="16381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FF3AD915-2B25-998C-D685-060E8C0B7FCA}"/>
              </a:ext>
            </a:extLst>
          </p:cNvPr>
          <p:cNvSpPr/>
          <p:nvPr/>
        </p:nvSpPr>
        <p:spPr>
          <a:xfrm>
            <a:off x="2940653" y="1940764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Decision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Tree</a:t>
            </a:r>
            <a:r>
              <a:rPr lang="en-US">
                <a:latin typeface="Calibri"/>
                <a:ea typeface="Cambria"/>
                <a:cs typeface="Calibri"/>
              </a:rPr>
              <a:t> </a:t>
            </a:r>
            <a:r>
              <a:rPr lang="en-US"/>
              <a:t> 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AD4FE9EA-732E-BCA4-AF42-49C714BA1D4D}"/>
              </a:ext>
            </a:extLst>
          </p:cNvPr>
          <p:cNvSpPr/>
          <p:nvPr/>
        </p:nvSpPr>
        <p:spPr>
          <a:xfrm>
            <a:off x="4950155" y="1940764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Decision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Tree</a:t>
            </a:r>
            <a:r>
              <a:rPr lang="en-US"/>
              <a:t> 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81788442-E228-11E3-B0B6-0BD3B5DD690E}"/>
              </a:ext>
            </a:extLst>
          </p:cNvPr>
          <p:cNvSpPr/>
          <p:nvPr/>
        </p:nvSpPr>
        <p:spPr>
          <a:xfrm>
            <a:off x="6943759" y="1940764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Gradient </a:t>
            </a:r>
            <a:br>
              <a:rPr lang="en-US">
                <a:latin typeface="Cambria"/>
                <a:ea typeface="Cambria"/>
              </a:rPr>
            </a:br>
            <a:r>
              <a:rPr lang="en-US">
                <a:latin typeface="Cambria"/>
                <a:ea typeface="Cambria"/>
              </a:rPr>
              <a:t>Boost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4AEF9-C4CF-3DF9-0CE4-9145ABDBD7AB}"/>
              </a:ext>
            </a:extLst>
          </p:cNvPr>
          <p:cNvSpPr/>
          <p:nvPr/>
        </p:nvSpPr>
        <p:spPr>
          <a:xfrm>
            <a:off x="1437081" y="2735263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Confusion Matrix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9C873D-37FE-2030-6512-AD347DBCF868}"/>
              </a:ext>
            </a:extLst>
          </p:cNvPr>
          <p:cNvSpPr/>
          <p:nvPr/>
        </p:nvSpPr>
        <p:spPr>
          <a:xfrm>
            <a:off x="1437081" y="3744795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D8D344-743C-1B50-4341-72C97DC305E4}"/>
              </a:ext>
            </a:extLst>
          </p:cNvPr>
          <p:cNvSpPr/>
          <p:nvPr/>
        </p:nvSpPr>
        <p:spPr>
          <a:xfrm>
            <a:off x="2940653" y="3690463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97.8%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1FD7E1-BF3B-FB43-54D1-9B0EE8109C1D}"/>
              </a:ext>
            </a:extLst>
          </p:cNvPr>
          <p:cNvCxnSpPr/>
          <p:nvPr/>
        </p:nvCxnSpPr>
        <p:spPr>
          <a:xfrm>
            <a:off x="4654742" y="1516359"/>
            <a:ext cx="0" cy="4054018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6E1B0-7FEA-921B-3BD2-17B37EDB94F0}"/>
              </a:ext>
            </a:extLst>
          </p:cNvPr>
          <p:cNvSpPr/>
          <p:nvPr/>
        </p:nvSpPr>
        <p:spPr>
          <a:xfrm>
            <a:off x="4911572" y="370010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97.4%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C10E27-21B9-CD24-B029-B9BF5936A1E2}"/>
              </a:ext>
            </a:extLst>
          </p:cNvPr>
          <p:cNvSpPr/>
          <p:nvPr/>
        </p:nvSpPr>
        <p:spPr>
          <a:xfrm>
            <a:off x="6905176" y="3700108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95.26%</a:t>
            </a: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8300E9FF-E482-FA94-EDD1-29BAC0716627}"/>
              </a:ext>
            </a:extLst>
          </p:cNvPr>
          <p:cNvSpPr/>
          <p:nvPr/>
        </p:nvSpPr>
        <p:spPr>
          <a:xfrm>
            <a:off x="8994732" y="1940764"/>
            <a:ext cx="1448855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Decision Tree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B20D49-2C2C-4526-1473-80C81FA66CDE}"/>
              </a:ext>
            </a:extLst>
          </p:cNvPr>
          <p:cNvSpPr/>
          <p:nvPr/>
        </p:nvSpPr>
        <p:spPr>
          <a:xfrm>
            <a:off x="8956149" y="3700109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/>
                <a:ea typeface="Cambria"/>
              </a:rPr>
              <a:t>97.81%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84ED94F-945A-8163-4742-C7E18CF3A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32309"/>
              </p:ext>
            </p:extLst>
          </p:nvPr>
        </p:nvGraphicFramePr>
        <p:xfrm>
          <a:off x="2816506" y="2691113"/>
          <a:ext cx="1733114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957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915157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Cambria"/>
                          <a:ea typeface="Cambria"/>
                        </a:rPr>
                        <a:t>1289638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17550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17647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308379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0E9D233E-8FC9-8EC6-0585-5D371289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47469"/>
              </p:ext>
            </p:extLst>
          </p:nvPr>
        </p:nvGraphicFramePr>
        <p:xfrm>
          <a:off x="4861685" y="2687228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942252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17193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16911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331171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9BE4244-51AC-5B76-FC0B-F971EE1A1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56286"/>
              </p:ext>
            </p:extLst>
          </p:nvPr>
        </p:nvGraphicFramePr>
        <p:xfrm>
          <a:off x="6855289" y="2687228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604412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22556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22813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  <a:ea typeface="Cambria"/>
                        </a:rPr>
                        <a:t>309297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6330BC1A-D9BB-31DC-B628-488B12D3A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139591"/>
              </p:ext>
            </p:extLst>
          </p:nvPr>
        </p:nvGraphicFramePr>
        <p:xfrm>
          <a:off x="8906262" y="2687228"/>
          <a:ext cx="1548629" cy="76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88">
                  <a:extLst>
                    <a:ext uri="{9D8B030D-6E8A-4147-A177-3AD203B41FA5}">
                      <a16:colId xmlns:a16="http://schemas.microsoft.com/office/drawing/2014/main" val="741226787"/>
                    </a:ext>
                  </a:extLst>
                </a:gridCol>
                <a:gridCol w="817741">
                  <a:extLst>
                    <a:ext uri="{9D8B030D-6E8A-4147-A177-3AD203B41FA5}">
                      <a16:colId xmlns:a16="http://schemas.microsoft.com/office/drawing/2014/main" val="3728880690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269352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6698</a:t>
                      </a:r>
                      <a:endParaRPr lang="en-US" sz="1600"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17778"/>
                  </a:ext>
                </a:extLst>
              </a:tr>
              <a:tr h="384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7007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latin typeface="Cambria"/>
                        </a:rPr>
                        <a:t>343776</a:t>
                      </a:r>
                      <a:endParaRPr lang="en-US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14678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F0D3D1E-A5CD-2514-6B8E-409A72B91C67}"/>
              </a:ext>
            </a:extLst>
          </p:cNvPr>
          <p:cNvSpPr txBox="1"/>
          <p:nvPr/>
        </p:nvSpPr>
        <p:spPr>
          <a:xfrm>
            <a:off x="3101423" y="1426321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0</a:t>
            </a:r>
            <a:endParaRPr lang="en-US"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646237-4B9A-09C6-8C29-0F8831289118}"/>
              </a:ext>
            </a:extLst>
          </p:cNvPr>
          <p:cNvSpPr txBox="1"/>
          <p:nvPr/>
        </p:nvSpPr>
        <p:spPr>
          <a:xfrm>
            <a:off x="5078765" y="1426320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2</a:t>
            </a:r>
            <a:endParaRPr lang="en-US"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6F41AE-3C1D-EEC3-DD38-52ED6C9F3FFA}"/>
              </a:ext>
            </a:extLst>
          </p:cNvPr>
          <p:cNvSpPr txBox="1"/>
          <p:nvPr/>
        </p:nvSpPr>
        <p:spPr>
          <a:xfrm>
            <a:off x="7104335" y="1426321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1</a:t>
            </a:r>
            <a:endParaRPr lang="en-US">
              <a:cs typeface="Calibri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1CCEB0-839C-2EA3-C62C-2A0C3FA8C1EE}"/>
              </a:ext>
            </a:extLst>
          </p:cNvPr>
          <p:cNvSpPr txBox="1"/>
          <p:nvPr/>
        </p:nvSpPr>
        <p:spPr>
          <a:xfrm>
            <a:off x="9062385" y="1426320"/>
            <a:ext cx="112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BFA754"/>
                </a:solidFill>
                <a:latin typeface="Cambria"/>
                <a:ea typeface="Cambria"/>
                <a:cs typeface="Calibri"/>
              </a:rPr>
              <a:t>Cluster 4</a:t>
            </a:r>
            <a:endParaRPr lang="en-US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9DF8A-BBB0-2E22-8DA8-3949DC7250A1}"/>
              </a:ext>
            </a:extLst>
          </p:cNvPr>
          <p:cNvSpPr/>
          <p:nvPr/>
        </p:nvSpPr>
        <p:spPr>
          <a:xfrm>
            <a:off x="1427435" y="4757579"/>
            <a:ext cx="1205265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mbria"/>
                <a:ea typeface="Cambria"/>
              </a:rPr>
              <a:t>Important Features 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C50CC-7335-B503-4C34-CC6A8201DA76}"/>
              </a:ext>
            </a:extLst>
          </p:cNvPr>
          <p:cNvSpPr/>
          <p:nvPr/>
        </p:nvSpPr>
        <p:spPr>
          <a:xfrm>
            <a:off x="2940652" y="4703247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latin typeface="Cambria"/>
                <a:ea typeface="Cambria"/>
              </a:rPr>
              <a:t>TV_Viewer</a:t>
            </a:r>
            <a:r>
              <a:rPr lang="en-US" sz="1200">
                <a:solidFill>
                  <a:schemeClr val="tx1"/>
                </a:solidFill>
                <a:latin typeface="Cambria"/>
                <a:ea typeface="Cambria"/>
              </a:rPr>
              <a:t> 27.5%</a:t>
            </a:r>
          </a:p>
          <a:p>
            <a:pPr algn="ctr"/>
            <a:r>
              <a:rPr lang="en-US" sz="1200" err="1">
                <a:solidFill>
                  <a:schemeClr val="tx1"/>
                </a:solidFill>
                <a:latin typeface="Cambria"/>
                <a:ea typeface="Cambria"/>
              </a:rPr>
              <a:t>SD_Employ</a:t>
            </a:r>
            <a:r>
              <a:rPr lang="en-US" sz="1200">
                <a:solidFill>
                  <a:schemeClr val="tx1"/>
                </a:solidFill>
                <a:latin typeface="Cambria"/>
                <a:ea typeface="Cambria"/>
              </a:rPr>
              <a:t> 18.8%</a:t>
            </a:r>
            <a:endParaRPr lang="en-US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800F98-8573-CD41-917E-9002CDB7C227}"/>
              </a:ext>
            </a:extLst>
          </p:cNvPr>
          <p:cNvSpPr/>
          <p:nvPr/>
        </p:nvSpPr>
        <p:spPr>
          <a:xfrm>
            <a:off x="4908348" y="4703246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latin typeface="Cambria"/>
                <a:ea typeface="Cambria"/>
              </a:rPr>
              <a:t>LT_Gaming</a:t>
            </a:r>
            <a:r>
              <a:rPr lang="en-US" sz="1200">
                <a:solidFill>
                  <a:schemeClr val="tx1"/>
                </a:solidFill>
                <a:latin typeface="Cambria"/>
                <a:ea typeface="Cambria"/>
              </a:rPr>
              <a:t> 67.4%</a:t>
            </a:r>
            <a:endParaRPr lang="en-US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C91AA-8D69-5B2B-D7C6-B4E6CCD761E6}"/>
              </a:ext>
            </a:extLst>
          </p:cNvPr>
          <p:cNvSpPr/>
          <p:nvPr/>
        </p:nvSpPr>
        <p:spPr>
          <a:xfrm>
            <a:off x="6904981" y="4703247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latin typeface="Cambria"/>
                <a:ea typeface="Cambria"/>
              </a:rPr>
              <a:t>HW_Stress</a:t>
            </a:r>
            <a:endParaRPr lang="en-US" sz="1200">
              <a:solidFill>
                <a:schemeClr val="tx1"/>
              </a:solidFill>
              <a:latin typeface="Cambria"/>
              <a:ea typeface="Cambria"/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latin typeface="Cambria"/>
                <a:ea typeface="Cambria"/>
              </a:rPr>
              <a:t>49%</a:t>
            </a:r>
            <a:endParaRPr lang="en-US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59911-D35A-9226-AF68-3B0A7C877ED9}"/>
              </a:ext>
            </a:extLst>
          </p:cNvPr>
          <p:cNvSpPr/>
          <p:nvPr/>
        </p:nvSpPr>
        <p:spPr>
          <a:xfrm>
            <a:off x="8959487" y="4703246"/>
            <a:ext cx="1448855" cy="78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latin typeface="Cambria"/>
                <a:ea typeface="Cambria"/>
              </a:rPr>
              <a:t>Outdoor_Grouping</a:t>
            </a:r>
            <a:br>
              <a:rPr lang="en-US" sz="1200">
                <a:latin typeface="Cambria"/>
                <a:ea typeface="Cambria"/>
              </a:rPr>
            </a:br>
            <a:r>
              <a:rPr lang="en-US" sz="1200">
                <a:solidFill>
                  <a:schemeClr val="tx1"/>
                </a:solidFill>
                <a:latin typeface="Cambria"/>
                <a:ea typeface="Cambria"/>
              </a:rPr>
              <a:t>71.8%</a:t>
            </a:r>
            <a:endParaRPr lang="en-US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2F80B5-44CE-A664-E302-B9E8B039C2BC}"/>
              </a:ext>
            </a:extLst>
          </p:cNvPr>
          <p:cNvCxnSpPr>
            <a:cxnSpLocks/>
          </p:cNvCxnSpPr>
          <p:nvPr/>
        </p:nvCxnSpPr>
        <p:spPr>
          <a:xfrm>
            <a:off x="6632084" y="1516358"/>
            <a:ext cx="0" cy="4054018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899F7F-7646-1E23-680E-CC91A3CFAA4F}"/>
              </a:ext>
            </a:extLst>
          </p:cNvPr>
          <p:cNvCxnSpPr>
            <a:cxnSpLocks/>
          </p:cNvCxnSpPr>
          <p:nvPr/>
        </p:nvCxnSpPr>
        <p:spPr>
          <a:xfrm>
            <a:off x="8657653" y="1516357"/>
            <a:ext cx="0" cy="4054018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96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911" y="2952057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Next Steps</a:t>
            </a:r>
            <a:endParaRPr lang="en-US"/>
          </a:p>
        </p:txBody>
      </p:sp>
      <p:pic>
        <p:nvPicPr>
          <p:cNvPr id="3" name="Graphic 3" descr="Bar graph with upward trend with solid fill">
            <a:extLst>
              <a:ext uri="{FF2B5EF4-FFF2-40B4-BE49-F238E27FC236}">
                <a16:creationId xmlns:a16="http://schemas.microsoft.com/office/drawing/2014/main" id="{228D6F8F-185E-BE23-A88A-DD6F8DE9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5405" y="2871537"/>
            <a:ext cx="784058" cy="7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6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r>
              <a:rPr lang="en-US" sz="3200">
                <a:ea typeface="Cambria"/>
              </a:rPr>
              <a:t>How to Use Our Model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E62272-B3DC-82AB-1123-706958FFE652}"/>
              </a:ext>
            </a:extLst>
          </p:cNvPr>
          <p:cNvGrpSpPr/>
          <p:nvPr/>
        </p:nvGrpSpPr>
        <p:grpSpPr>
          <a:xfrm>
            <a:off x="435129" y="1619079"/>
            <a:ext cx="6385399" cy="731520"/>
            <a:chOff x="1199626" y="1619079"/>
            <a:chExt cx="6385399" cy="731520"/>
          </a:xfrm>
        </p:grpSpPr>
        <p:sp>
          <p:nvSpPr>
            <p:cNvPr id="4" name="Rectangle: Rounded Corners 10">
              <a:extLst>
                <a:ext uri="{FF2B5EF4-FFF2-40B4-BE49-F238E27FC236}">
                  <a16:creationId xmlns:a16="http://schemas.microsoft.com/office/drawing/2014/main" id="{AD3C336F-44EF-C6D8-FCD3-8ADF57502C2F}"/>
                </a:ext>
              </a:extLst>
            </p:cNvPr>
            <p:cNvSpPr/>
            <p:nvPr/>
          </p:nvSpPr>
          <p:spPr>
            <a:xfrm>
              <a:off x="1532388" y="165233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Obtain New Features from Clients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ECB9D6-7AA5-9E30-1D16-4DC7E22A4CD8}"/>
                </a:ext>
              </a:extLst>
            </p:cNvPr>
            <p:cNvSpPr/>
            <p:nvPr/>
          </p:nvSpPr>
          <p:spPr>
            <a:xfrm>
              <a:off x="1199626" y="161907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633DB-99E5-94B8-AE65-D128B6A54F19}"/>
              </a:ext>
            </a:extLst>
          </p:cNvPr>
          <p:cNvGrpSpPr/>
          <p:nvPr/>
        </p:nvGrpSpPr>
        <p:grpSpPr>
          <a:xfrm>
            <a:off x="1338283" y="2573969"/>
            <a:ext cx="6385399" cy="731520"/>
            <a:chOff x="1709289" y="2430319"/>
            <a:chExt cx="6385399" cy="731520"/>
          </a:xfrm>
        </p:grpSpPr>
        <p:sp>
          <p:nvSpPr>
            <p:cNvPr id="8" name="Rectangle: Rounded Corners 15">
              <a:extLst>
                <a:ext uri="{FF2B5EF4-FFF2-40B4-BE49-F238E27FC236}">
                  <a16:creationId xmlns:a16="http://schemas.microsoft.com/office/drawing/2014/main" id="{CA5CED67-A873-6305-9F3F-874F0C3E7357}"/>
                </a:ext>
              </a:extLst>
            </p:cNvPr>
            <p:cNvSpPr/>
            <p:nvPr/>
          </p:nvSpPr>
          <p:spPr>
            <a:xfrm>
              <a:off x="2042051" y="246357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Clean and Prepare the Data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76F486-5FCA-22AC-14CF-217E8B03DF00}"/>
                </a:ext>
              </a:extLst>
            </p:cNvPr>
            <p:cNvSpPr/>
            <p:nvPr/>
          </p:nvSpPr>
          <p:spPr>
            <a:xfrm>
              <a:off x="1709289" y="243031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298070-17FD-14A1-9C81-2104328BAF6C}"/>
              </a:ext>
            </a:extLst>
          </p:cNvPr>
          <p:cNvGrpSpPr/>
          <p:nvPr/>
        </p:nvGrpSpPr>
        <p:grpSpPr>
          <a:xfrm>
            <a:off x="2241437" y="3528859"/>
            <a:ext cx="6385399" cy="731520"/>
            <a:chOff x="2173985" y="3274810"/>
            <a:chExt cx="6385399" cy="731520"/>
          </a:xfrm>
        </p:grpSpPr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30619369-2F31-9C11-D25B-7D06CB86AA47}"/>
                </a:ext>
              </a:extLst>
            </p:cNvPr>
            <p:cNvSpPr/>
            <p:nvPr/>
          </p:nvSpPr>
          <p:spPr>
            <a:xfrm>
              <a:off x="2506747" y="3308061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Use the Funnel Method to Predict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B282FE-5760-8B92-10A8-3302394D9057}"/>
                </a:ext>
              </a:extLst>
            </p:cNvPr>
            <p:cNvSpPr/>
            <p:nvPr/>
          </p:nvSpPr>
          <p:spPr>
            <a:xfrm>
              <a:off x="2173985" y="3274810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3F2C10-9029-841D-CBB8-77C39C8625CD}"/>
              </a:ext>
            </a:extLst>
          </p:cNvPr>
          <p:cNvGrpSpPr/>
          <p:nvPr/>
        </p:nvGrpSpPr>
        <p:grpSpPr>
          <a:xfrm>
            <a:off x="3144591" y="4483749"/>
            <a:ext cx="6385399" cy="731520"/>
            <a:chOff x="2623687" y="4180314"/>
            <a:chExt cx="6385399" cy="731520"/>
          </a:xfrm>
        </p:grpSpPr>
        <p:sp>
          <p:nvSpPr>
            <p:cNvPr id="14" name="Rectangle: Rounded Corners 19">
              <a:extLst>
                <a:ext uri="{FF2B5EF4-FFF2-40B4-BE49-F238E27FC236}">
                  <a16:creationId xmlns:a16="http://schemas.microsoft.com/office/drawing/2014/main" id="{C15C0A13-354F-2727-444E-816A5005E5CB}"/>
                </a:ext>
              </a:extLst>
            </p:cNvPr>
            <p:cNvSpPr/>
            <p:nvPr/>
          </p:nvSpPr>
          <p:spPr>
            <a:xfrm>
              <a:off x="2956449" y="4213565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Select Best Model for Each Cluster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54916E-F82E-62B9-C055-59B307812311}"/>
                </a:ext>
              </a:extLst>
            </p:cNvPr>
            <p:cNvSpPr/>
            <p:nvPr/>
          </p:nvSpPr>
          <p:spPr>
            <a:xfrm>
              <a:off x="2623687" y="4180314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4AFD7F-5FFF-7999-55E0-B13E12F47765}"/>
              </a:ext>
            </a:extLst>
          </p:cNvPr>
          <p:cNvGrpSpPr/>
          <p:nvPr/>
        </p:nvGrpSpPr>
        <p:grpSpPr>
          <a:xfrm>
            <a:off x="4047746" y="5438639"/>
            <a:ext cx="6385399" cy="731520"/>
            <a:chOff x="2623687" y="5153829"/>
            <a:chExt cx="6385399" cy="731520"/>
          </a:xfrm>
        </p:grpSpPr>
        <p:sp>
          <p:nvSpPr>
            <p:cNvPr id="17" name="Rectangle: Rounded Corners 21">
              <a:extLst>
                <a:ext uri="{FF2B5EF4-FFF2-40B4-BE49-F238E27FC236}">
                  <a16:creationId xmlns:a16="http://schemas.microsoft.com/office/drawing/2014/main" id="{9B8E074F-876D-7403-B88A-C6F30B2AEFAB}"/>
                </a:ext>
              </a:extLst>
            </p:cNvPr>
            <p:cNvSpPr/>
            <p:nvPr/>
          </p:nvSpPr>
          <p:spPr>
            <a:xfrm>
              <a:off x="2956449" y="5187080"/>
              <a:ext cx="6052637" cy="66501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>
                  <a:latin typeface="Cambria" panose="02040503050406030204" pitchFamily="18" charset="0"/>
                  <a:ea typeface="Cambria" panose="02040503050406030204" pitchFamily="18" charset="0"/>
                </a:rPr>
                <a:t>Utilize Targeted Marketing Efforts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6AEBA4-E4CE-027C-9319-28E2CD21F24B}"/>
                </a:ext>
              </a:extLst>
            </p:cNvPr>
            <p:cNvSpPr/>
            <p:nvPr/>
          </p:nvSpPr>
          <p:spPr>
            <a:xfrm>
              <a:off x="2623687" y="5153829"/>
              <a:ext cx="721453" cy="731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Down 40">
            <a:extLst>
              <a:ext uri="{FF2B5EF4-FFF2-40B4-BE49-F238E27FC236}">
                <a16:creationId xmlns:a16="http://schemas.microsoft.com/office/drawing/2014/main" id="{DD8304D8-C294-1C12-D36B-8672B8805B4F}"/>
              </a:ext>
            </a:extLst>
          </p:cNvPr>
          <p:cNvSpPr/>
          <p:nvPr/>
        </p:nvSpPr>
        <p:spPr>
          <a:xfrm>
            <a:off x="6437015" y="2317931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41">
            <a:extLst>
              <a:ext uri="{FF2B5EF4-FFF2-40B4-BE49-F238E27FC236}">
                <a16:creationId xmlns:a16="http://schemas.microsoft.com/office/drawing/2014/main" id="{39103F4C-3284-AC52-74D4-8FD555F8B651}"/>
              </a:ext>
            </a:extLst>
          </p:cNvPr>
          <p:cNvSpPr/>
          <p:nvPr/>
        </p:nvSpPr>
        <p:spPr>
          <a:xfrm>
            <a:off x="7216502" y="3250024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42">
            <a:extLst>
              <a:ext uri="{FF2B5EF4-FFF2-40B4-BE49-F238E27FC236}">
                <a16:creationId xmlns:a16="http://schemas.microsoft.com/office/drawing/2014/main" id="{257E6B8D-9188-249A-8621-26D8415B2DC7}"/>
              </a:ext>
            </a:extLst>
          </p:cNvPr>
          <p:cNvSpPr/>
          <p:nvPr/>
        </p:nvSpPr>
        <p:spPr>
          <a:xfrm>
            <a:off x="8130901" y="4226436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43">
            <a:extLst>
              <a:ext uri="{FF2B5EF4-FFF2-40B4-BE49-F238E27FC236}">
                <a16:creationId xmlns:a16="http://schemas.microsoft.com/office/drawing/2014/main" id="{DDCAF90B-E347-6A07-A312-56F2D3B4CABD}"/>
              </a:ext>
            </a:extLst>
          </p:cNvPr>
          <p:cNvSpPr/>
          <p:nvPr/>
        </p:nvSpPr>
        <p:spPr>
          <a:xfrm>
            <a:off x="9120247" y="5136457"/>
            <a:ext cx="314793" cy="3886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77413-FFFB-E5F3-991F-0E48CBAE825D}"/>
              </a:ext>
            </a:extLst>
          </p:cNvPr>
          <p:cNvSpPr txBox="1"/>
          <p:nvPr/>
        </p:nvSpPr>
        <p:spPr>
          <a:xfrm>
            <a:off x="767891" y="1769395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27DEC-00D1-BDF0-5D8E-723526D6B23C}"/>
              </a:ext>
            </a:extLst>
          </p:cNvPr>
          <p:cNvSpPr txBox="1"/>
          <p:nvPr/>
        </p:nvSpPr>
        <p:spPr>
          <a:xfrm>
            <a:off x="1628219" y="2724285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5AE37-7692-0974-E41E-244342C84EED}"/>
              </a:ext>
            </a:extLst>
          </p:cNvPr>
          <p:cNvSpPr txBox="1"/>
          <p:nvPr/>
        </p:nvSpPr>
        <p:spPr>
          <a:xfrm>
            <a:off x="2559337" y="3679175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A1EA3C-67A4-DDC2-F730-0CC13E50E760}"/>
              </a:ext>
            </a:extLst>
          </p:cNvPr>
          <p:cNvSpPr txBox="1"/>
          <p:nvPr/>
        </p:nvSpPr>
        <p:spPr>
          <a:xfrm>
            <a:off x="3424628" y="4634724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F81732-3280-FC8A-2058-AE97B695E455}"/>
              </a:ext>
            </a:extLst>
          </p:cNvPr>
          <p:cNvSpPr txBox="1"/>
          <p:nvPr/>
        </p:nvSpPr>
        <p:spPr>
          <a:xfrm>
            <a:off x="4353771" y="5588955"/>
            <a:ext cx="35137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Cambria"/>
                <a:ea typeface="Cambria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644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2409-8D2D-14AB-76A3-34BA81F2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Benefits of the Funnel Method</a:t>
            </a:r>
            <a:endParaRPr lang="en-US" sz="32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33BE-0C26-9EB6-6583-B3463407D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54</a:t>
            </a:fld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A5673A5E-0E29-1812-FF71-A63CCA58F538}"/>
              </a:ext>
            </a:extLst>
          </p:cNvPr>
          <p:cNvSpPr/>
          <p:nvPr/>
        </p:nvSpPr>
        <p:spPr>
          <a:xfrm>
            <a:off x="4511148" y="1539546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Data Reduction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52A725A4-F642-E66E-D822-C7F8F9B3D5C9}"/>
              </a:ext>
            </a:extLst>
          </p:cNvPr>
          <p:cNvSpPr/>
          <p:nvPr/>
        </p:nvSpPr>
        <p:spPr>
          <a:xfrm>
            <a:off x="609600" y="1539546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 panose="02040503050406030204" pitchFamily="18" charset="0"/>
              </a:rPr>
              <a:t>Data Filtering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9DE8B-9211-6DFC-29E3-187EBB69320D}"/>
              </a:ext>
            </a:extLst>
          </p:cNvPr>
          <p:cNvSpPr txBox="1"/>
          <p:nvPr/>
        </p:nvSpPr>
        <p:spPr>
          <a:xfrm>
            <a:off x="609600" y="2088032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ea typeface="Cambria"/>
                <a:cs typeface="Calibri" panose="020F0502020204030204"/>
              </a:rPr>
              <a:t>Data is dropped from each cluster</a:t>
            </a:r>
          </a:p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cs typeface="Calibri" panose="020F0502020204030204"/>
              </a:rPr>
              <a:t>Filter out irrelevant data early in the analysis process </a:t>
            </a:r>
          </a:p>
          <a:p>
            <a:pPr algn="ctr"/>
            <a:endParaRPr lang="en-US" sz="1400">
              <a:latin typeface="Cambria"/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95D08A-1999-34D5-3E54-B16CEEBAB9AB}"/>
              </a:ext>
            </a:extLst>
          </p:cNvPr>
          <p:cNvSpPr txBox="1"/>
          <p:nvPr/>
        </p:nvSpPr>
        <p:spPr>
          <a:xfrm>
            <a:off x="4511148" y="2088032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ea typeface="Cambria"/>
                <a:cs typeface="Calibri" panose="020F0502020204030204"/>
              </a:rPr>
              <a:t>Improved latency and bandwidth </a:t>
            </a:r>
          </a:p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ea typeface="Cambria"/>
                <a:cs typeface="Calibri" panose="020F0502020204030204"/>
              </a:rPr>
              <a:t>Reduced amount of data that needs to be analyzed at each step</a:t>
            </a:r>
          </a:p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CDA3D6D-DD21-6772-7CB4-2EA624A5AB51}"/>
              </a:ext>
            </a:extLst>
          </p:cNvPr>
          <p:cNvSpPr/>
          <p:nvPr/>
        </p:nvSpPr>
        <p:spPr>
          <a:xfrm>
            <a:off x="8327087" y="1539546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 panose="02040503050406030204" pitchFamily="18" charset="0"/>
              </a:rPr>
              <a:t>Improved Performance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53339-D8B0-D301-2087-B4A37BB25DE0}"/>
              </a:ext>
            </a:extLst>
          </p:cNvPr>
          <p:cNvSpPr txBox="1"/>
          <p:nvPr/>
        </p:nvSpPr>
        <p:spPr>
          <a:xfrm>
            <a:off x="8327088" y="2088032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ea typeface="Cambria"/>
                <a:cs typeface="Calibri" panose="020F0502020204030204"/>
              </a:rPr>
              <a:t>Low misclassification rates</a:t>
            </a:r>
          </a:p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ea typeface="Cambria"/>
                <a:cs typeface="Calibri" panose="020F0502020204030204"/>
              </a:rPr>
              <a:t>Cleaner data inputs leads to better predictive accuracy </a:t>
            </a:r>
          </a:p>
          <a:p>
            <a:pPr algn="ctr"/>
            <a:endParaRPr lang="en-US" sz="1400">
              <a:latin typeface="Cambria"/>
              <a:ea typeface="Cambria"/>
              <a:cs typeface="Calibri" panose="020F0502020204030204"/>
            </a:endParaRPr>
          </a:p>
        </p:txBody>
      </p:sp>
      <p:sp>
        <p:nvSpPr>
          <p:cNvPr id="3" name="Rectangle: Single Corner Rounded 7">
            <a:extLst>
              <a:ext uri="{FF2B5EF4-FFF2-40B4-BE49-F238E27FC236}">
                <a16:creationId xmlns:a16="http://schemas.microsoft.com/office/drawing/2014/main" id="{7183987A-5676-938F-9556-2CDC19959BFC}"/>
              </a:ext>
            </a:extLst>
          </p:cNvPr>
          <p:cNvSpPr/>
          <p:nvPr/>
        </p:nvSpPr>
        <p:spPr>
          <a:xfrm>
            <a:off x="4511148" y="3948323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 panose="02040503050406030204" pitchFamily="18" charset="0"/>
              </a:rPr>
              <a:t>Scalability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Single Corner Rounded 5">
            <a:extLst>
              <a:ext uri="{FF2B5EF4-FFF2-40B4-BE49-F238E27FC236}">
                <a16:creationId xmlns:a16="http://schemas.microsoft.com/office/drawing/2014/main" id="{6E8E4466-7D52-E2A8-19F0-4956CCF1DF94}"/>
              </a:ext>
            </a:extLst>
          </p:cNvPr>
          <p:cNvSpPr/>
          <p:nvPr/>
        </p:nvSpPr>
        <p:spPr>
          <a:xfrm>
            <a:off x="609600" y="3948323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 panose="02040503050406030204" pitchFamily="18" charset="0"/>
              </a:rPr>
              <a:t>Interpretability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: Single Corner Rounded 9">
            <a:extLst>
              <a:ext uri="{FF2B5EF4-FFF2-40B4-BE49-F238E27FC236}">
                <a16:creationId xmlns:a16="http://schemas.microsoft.com/office/drawing/2014/main" id="{326CF16D-871F-DADC-A584-9895CCDD162C}"/>
              </a:ext>
            </a:extLst>
          </p:cNvPr>
          <p:cNvSpPr/>
          <p:nvPr/>
        </p:nvSpPr>
        <p:spPr>
          <a:xfrm>
            <a:off x="8327087" y="3948323"/>
            <a:ext cx="3255313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Customization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13313-F47E-A075-E3D2-6D94118CFEFD}"/>
              </a:ext>
            </a:extLst>
          </p:cNvPr>
          <p:cNvSpPr txBox="1"/>
          <p:nvPr/>
        </p:nvSpPr>
        <p:spPr>
          <a:xfrm>
            <a:off x="609600" y="4523370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latin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cs typeface="Calibri" panose="020F0502020204030204"/>
              </a:rPr>
              <a:t>Easily communicated and understood</a:t>
            </a:r>
          </a:p>
          <a:p>
            <a:pPr algn="ctr"/>
            <a:endParaRPr lang="en-US" sz="1400">
              <a:latin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cs typeface="Calibri" panose="020F0502020204030204"/>
              </a:rPr>
              <a:t>Clear and transparent process for data analysis </a:t>
            </a:r>
          </a:p>
          <a:p>
            <a:pPr algn="ctr"/>
            <a:endParaRPr lang="en-US" sz="1400">
              <a:latin typeface="Cambria"/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27FF3-17B4-D93C-AEC9-B59CA3CAF1D8}"/>
              </a:ext>
            </a:extLst>
          </p:cNvPr>
          <p:cNvSpPr txBox="1"/>
          <p:nvPr/>
        </p:nvSpPr>
        <p:spPr>
          <a:xfrm>
            <a:off x="4511148" y="4523370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latin typeface="Cambria" panose="02040503050406030204" pitchFamily="18" charset="0"/>
              <a:cs typeface="Calibri"/>
            </a:endParaRPr>
          </a:p>
          <a:p>
            <a:pPr algn="ctr"/>
            <a:r>
              <a:rPr lang="en-US" sz="1400">
                <a:latin typeface="Cambria" panose="02040503050406030204" pitchFamily="18" charset="0"/>
                <a:cs typeface="Calibri"/>
              </a:rPr>
              <a:t>Can be applied to large datasets </a:t>
            </a:r>
          </a:p>
          <a:p>
            <a:pPr algn="ctr"/>
            <a:endParaRPr lang="en-US" sz="1400">
              <a:latin typeface="Cambria" panose="02040503050406030204" pitchFamily="18" charset="0"/>
              <a:cs typeface="Calibri"/>
            </a:endParaRPr>
          </a:p>
          <a:p>
            <a:pPr algn="ctr"/>
            <a:r>
              <a:rPr lang="en-US" sz="1400">
                <a:latin typeface="Cambria" panose="02040503050406030204" pitchFamily="18" charset="0"/>
                <a:cs typeface="Calibri"/>
              </a:rPr>
              <a:t>Systematic approach to handle large amounts of data</a:t>
            </a:r>
          </a:p>
          <a:p>
            <a:endParaRPr lang="en-US" sz="140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C0E3E-3590-D421-174B-D61A0B48347E}"/>
              </a:ext>
            </a:extLst>
          </p:cNvPr>
          <p:cNvSpPr txBox="1"/>
          <p:nvPr/>
        </p:nvSpPr>
        <p:spPr>
          <a:xfrm>
            <a:off x="8327088" y="4523370"/>
            <a:ext cx="3255312" cy="1384995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>
              <a:latin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cs typeface="Calibri" panose="020F0502020204030204"/>
              </a:rPr>
              <a:t>Each cluster is analyzed individually</a:t>
            </a:r>
          </a:p>
          <a:p>
            <a:pPr algn="ctr"/>
            <a:endParaRPr lang="en-US" sz="1400">
              <a:latin typeface="Cambria"/>
              <a:cs typeface="Calibri" panose="020F0502020204030204"/>
            </a:endParaRPr>
          </a:p>
          <a:p>
            <a:pPr algn="ctr"/>
            <a:r>
              <a:rPr lang="en-US" sz="1400">
                <a:latin typeface="Cambria"/>
                <a:cs typeface="Calibri" panose="020F0502020204030204"/>
              </a:rPr>
              <a:t>The models can be fine-tuned and individualized for new data sets</a:t>
            </a:r>
          </a:p>
          <a:p>
            <a:r>
              <a:rPr lang="en-US" sz="1400">
                <a:latin typeface="Cambria"/>
                <a:cs typeface="Calibri" panose="020F0502020204030204"/>
              </a:rPr>
              <a:t> 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3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2409-8D2D-14AB-76A3-34BA81F2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Limitations to the Funnel Method</a:t>
            </a:r>
            <a:endParaRPr lang="en-US" sz="32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33BE-0C26-9EB6-6583-B3463407D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55</a:t>
            </a:fld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A5673A5E-0E29-1812-FF71-A63CCA58F538}"/>
              </a:ext>
            </a:extLst>
          </p:cNvPr>
          <p:cNvSpPr/>
          <p:nvPr/>
        </p:nvSpPr>
        <p:spPr>
          <a:xfrm>
            <a:off x="4511148" y="1539546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/>
              </a:rPr>
              <a:t>Choosing Parameters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AA52-6999-3409-8ED2-0E812FE469FB}"/>
              </a:ext>
            </a:extLst>
          </p:cNvPr>
          <p:cNvCxnSpPr>
            <a:cxnSpLocks/>
          </p:cNvCxnSpPr>
          <p:nvPr/>
        </p:nvCxnSpPr>
        <p:spPr>
          <a:xfrm>
            <a:off x="4145226" y="1588061"/>
            <a:ext cx="0" cy="432946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52A725A4-F642-E66E-D822-C7F8F9B3D5C9}"/>
              </a:ext>
            </a:extLst>
          </p:cNvPr>
          <p:cNvSpPr/>
          <p:nvPr/>
        </p:nvSpPr>
        <p:spPr>
          <a:xfrm>
            <a:off x="609600" y="1539546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/>
              </a:rPr>
              <a:t>Information Loss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9DE8B-9211-6DFC-29E3-187EBB69320D}"/>
              </a:ext>
            </a:extLst>
          </p:cNvPr>
          <p:cNvSpPr txBox="1"/>
          <p:nvPr/>
        </p:nvSpPr>
        <p:spPr>
          <a:xfrm>
            <a:off x="645284" y="2312581"/>
            <a:ext cx="31061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Data is dropped from each cluster</a:t>
            </a:r>
          </a:p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May impact the accuracy and generalizability of subsequent cluster models</a:t>
            </a:r>
            <a:endParaRPr lang="en-US" sz="1400"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BBEF4-F68C-4A6E-B85E-5451FCD2FC04}"/>
              </a:ext>
            </a:extLst>
          </p:cNvPr>
          <p:cNvGrpSpPr/>
          <p:nvPr/>
        </p:nvGrpSpPr>
        <p:grpSpPr>
          <a:xfrm>
            <a:off x="883072" y="3543444"/>
            <a:ext cx="2620922" cy="1359059"/>
            <a:chOff x="883072" y="3402768"/>
            <a:chExt cx="2620922" cy="1359059"/>
          </a:xfrm>
        </p:grpSpPr>
        <p:pic>
          <p:nvPicPr>
            <p:cNvPr id="19" name="Graphic 18" descr="Document outline">
              <a:extLst>
                <a:ext uri="{FF2B5EF4-FFF2-40B4-BE49-F238E27FC236}">
                  <a16:creationId xmlns:a16="http://schemas.microsoft.com/office/drawing/2014/main" id="{D604FC5B-BAEB-CBE2-FB2B-F01D71742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3072" y="3402768"/>
              <a:ext cx="352541" cy="352541"/>
            </a:xfrm>
            <a:prstGeom prst="rect">
              <a:avLst/>
            </a:prstGeom>
          </p:spPr>
        </p:pic>
        <p:pic>
          <p:nvPicPr>
            <p:cNvPr id="21" name="Graphic 20" descr="Document outline">
              <a:extLst>
                <a:ext uri="{FF2B5EF4-FFF2-40B4-BE49-F238E27FC236}">
                  <a16:creationId xmlns:a16="http://schemas.microsoft.com/office/drawing/2014/main" id="{58A40AD8-7CA9-E214-CDE0-C35B8271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7627" y="3402768"/>
              <a:ext cx="352541" cy="352541"/>
            </a:xfrm>
            <a:prstGeom prst="rect">
              <a:avLst/>
            </a:prstGeom>
          </p:spPr>
        </p:pic>
        <p:pic>
          <p:nvPicPr>
            <p:cNvPr id="23" name="Graphic 22" descr="Document outline">
              <a:extLst>
                <a:ext uri="{FF2B5EF4-FFF2-40B4-BE49-F238E27FC236}">
                  <a16:creationId xmlns:a16="http://schemas.microsoft.com/office/drawing/2014/main" id="{CCCF1833-8EB2-7102-D9FC-DCDD1256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12183" y="3402768"/>
              <a:ext cx="352541" cy="352541"/>
            </a:xfrm>
            <a:prstGeom prst="rect">
              <a:avLst/>
            </a:prstGeom>
          </p:spPr>
        </p:pic>
        <p:pic>
          <p:nvPicPr>
            <p:cNvPr id="25" name="Graphic 24" descr="Document outline">
              <a:extLst>
                <a:ext uri="{FF2B5EF4-FFF2-40B4-BE49-F238E27FC236}">
                  <a16:creationId xmlns:a16="http://schemas.microsoft.com/office/drawing/2014/main" id="{862793BA-92BA-4C31-9C6A-37D31B05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6898" y="3402768"/>
              <a:ext cx="352541" cy="352541"/>
            </a:xfrm>
            <a:prstGeom prst="rect">
              <a:avLst/>
            </a:prstGeom>
          </p:spPr>
        </p:pic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28992A50-EDF5-182B-F820-8A992F3A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1453" y="3402768"/>
              <a:ext cx="352541" cy="352541"/>
            </a:xfrm>
            <a:prstGeom prst="rect">
              <a:avLst/>
            </a:prstGeom>
          </p:spPr>
        </p:pic>
        <p:pic>
          <p:nvPicPr>
            <p:cNvPr id="39" name="Graphic 38" descr="Document outline">
              <a:extLst>
                <a:ext uri="{FF2B5EF4-FFF2-40B4-BE49-F238E27FC236}">
                  <a16:creationId xmlns:a16="http://schemas.microsoft.com/office/drawing/2014/main" id="{15707899-9526-E396-C01C-5A931F91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16761" y="4409286"/>
              <a:ext cx="352541" cy="352541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93D178A-8953-0C53-9C77-D997F696325E}"/>
                </a:ext>
              </a:extLst>
            </p:cNvPr>
            <p:cNvCxnSpPr/>
            <p:nvPr/>
          </p:nvCxnSpPr>
          <p:spPr>
            <a:xfrm>
              <a:off x="1082992" y="3795824"/>
              <a:ext cx="843516" cy="568842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C34C54-D41E-A309-3B75-9F799E833D4D}"/>
                </a:ext>
              </a:extLst>
            </p:cNvPr>
            <p:cNvCxnSpPr>
              <a:cxnSpLocks/>
            </p:cNvCxnSpPr>
            <p:nvPr/>
          </p:nvCxnSpPr>
          <p:spPr>
            <a:xfrm>
              <a:off x="1924735" y="3804685"/>
              <a:ext cx="152400" cy="453656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CA6076D-FF1C-1A22-1180-03E56BFD7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9787" y="3804685"/>
              <a:ext cx="166577" cy="453655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F4F5BF-9C79-30DE-DF06-1954ECCD5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693" y="3857846"/>
              <a:ext cx="839972" cy="542262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DB127937-612E-4135-95C0-90FC041E16C8}"/>
              </a:ext>
            </a:extLst>
          </p:cNvPr>
          <p:cNvSpPr/>
          <p:nvPr/>
        </p:nvSpPr>
        <p:spPr>
          <a:xfrm>
            <a:off x="609600" y="5179259"/>
            <a:ext cx="1353022" cy="2811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ambria"/>
                <a:ea typeface="Cambria"/>
              </a:rPr>
              <a:t>Mitigation</a:t>
            </a:r>
            <a:endParaRPr lang="en-US" sz="2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: Single Corner Rounded 46">
            <a:extLst>
              <a:ext uri="{FF2B5EF4-FFF2-40B4-BE49-F238E27FC236}">
                <a16:creationId xmlns:a16="http://schemas.microsoft.com/office/drawing/2014/main" id="{DA58768F-5049-EE9F-711A-67DFBE82A020}"/>
              </a:ext>
            </a:extLst>
          </p:cNvPr>
          <p:cNvSpPr/>
          <p:nvPr/>
        </p:nvSpPr>
        <p:spPr>
          <a:xfrm>
            <a:off x="609600" y="5476084"/>
            <a:ext cx="3158891" cy="405229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Cambria"/>
                <a:ea typeface="Cambria"/>
              </a:rPr>
              <a:t>High accuracy score and low FNR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95D08A-1999-34D5-3E54-B16CEEBAB9AB}"/>
              </a:ext>
            </a:extLst>
          </p:cNvPr>
          <p:cNvSpPr txBox="1"/>
          <p:nvPr/>
        </p:nvSpPr>
        <p:spPr>
          <a:xfrm>
            <a:off x="4540430" y="2312581"/>
            <a:ext cx="31061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Resulting clusters may be biased towards certain types of features</a:t>
            </a:r>
          </a:p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Many parameters for many different model types</a:t>
            </a:r>
          </a:p>
        </p:txBody>
      </p:sp>
      <p:sp>
        <p:nvSpPr>
          <p:cNvPr id="49" name="Rectangle: Single Corner Rounded 48">
            <a:extLst>
              <a:ext uri="{FF2B5EF4-FFF2-40B4-BE49-F238E27FC236}">
                <a16:creationId xmlns:a16="http://schemas.microsoft.com/office/drawing/2014/main" id="{F07B719B-4D32-18CC-D5F2-F63FFF1EA94B}"/>
              </a:ext>
            </a:extLst>
          </p:cNvPr>
          <p:cNvSpPr/>
          <p:nvPr/>
        </p:nvSpPr>
        <p:spPr>
          <a:xfrm>
            <a:off x="4509418" y="5476084"/>
            <a:ext cx="3158891" cy="405229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Cambria"/>
                <a:ea typeface="Cambria"/>
              </a:rPr>
              <a:t>Trial &amp; error of model types</a:t>
            </a:r>
          </a:p>
        </p:txBody>
      </p:sp>
      <p:pic>
        <p:nvPicPr>
          <p:cNvPr id="50" name="Graphic 50" descr="Decision chart outline">
            <a:extLst>
              <a:ext uri="{FF2B5EF4-FFF2-40B4-BE49-F238E27FC236}">
                <a16:creationId xmlns:a16="http://schemas.microsoft.com/office/drawing/2014/main" id="{36F91EBB-85CD-6F3F-7A78-8277C4761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0950" y="3570844"/>
            <a:ext cx="1304259" cy="1304259"/>
          </a:xfrm>
          <a:prstGeom prst="rect">
            <a:avLst/>
          </a:prstGeom>
        </p:spPr>
      </p:pic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E6B1838F-5B1D-F7D6-842B-49BD231EC49B}"/>
              </a:ext>
            </a:extLst>
          </p:cNvPr>
          <p:cNvSpPr/>
          <p:nvPr/>
        </p:nvSpPr>
        <p:spPr>
          <a:xfrm>
            <a:off x="4509418" y="5179259"/>
            <a:ext cx="1353022" cy="2811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ambria"/>
                <a:ea typeface="Cambria"/>
              </a:rPr>
              <a:t>Mitigation</a:t>
            </a:r>
            <a:endParaRPr lang="en-US" sz="2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CDA3D6D-DD21-6772-7CB4-2EA624A5AB51}"/>
              </a:ext>
            </a:extLst>
          </p:cNvPr>
          <p:cNvSpPr/>
          <p:nvPr/>
        </p:nvSpPr>
        <p:spPr>
          <a:xfrm>
            <a:off x="8412695" y="1539546"/>
            <a:ext cx="3169705" cy="404198"/>
          </a:xfrm>
          <a:prstGeom prst="round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latin typeface="Cambria"/>
                <a:ea typeface="Cambria"/>
              </a:rPr>
              <a:t>Black Box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53339-D8B0-D301-2087-B4A37BB25DE0}"/>
              </a:ext>
            </a:extLst>
          </p:cNvPr>
          <p:cNvSpPr txBox="1"/>
          <p:nvPr/>
        </p:nvSpPr>
        <p:spPr>
          <a:xfrm>
            <a:off x="8444265" y="2312581"/>
            <a:ext cx="310618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End-result is a complex hierarchy of clusters </a:t>
            </a:r>
          </a:p>
          <a:p>
            <a:pPr marL="171450" indent="-171450">
              <a:buFont typeface="Wingdings"/>
              <a:buChar char="Ø"/>
            </a:pPr>
            <a:r>
              <a:rPr lang="en-US" sz="1400">
                <a:latin typeface="Cambria"/>
                <a:ea typeface="Cambria"/>
                <a:cs typeface="Calibri" panose="020F0502020204030204"/>
              </a:rPr>
              <a:t>Can be difficult for interpretation and understanding from all audiences</a:t>
            </a:r>
          </a:p>
        </p:txBody>
      </p: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052EE4F4-3CE8-71D9-7903-DE7E402EF3A6}"/>
              </a:ext>
            </a:extLst>
          </p:cNvPr>
          <p:cNvSpPr/>
          <p:nvPr/>
        </p:nvSpPr>
        <p:spPr>
          <a:xfrm>
            <a:off x="8412695" y="5476084"/>
            <a:ext cx="3158891" cy="405229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Cambria"/>
                <a:ea typeface="Cambria"/>
              </a:rPr>
              <a:t>Model explanation &amp; simplification</a:t>
            </a:r>
          </a:p>
        </p:txBody>
      </p:sp>
      <p:pic>
        <p:nvPicPr>
          <p:cNvPr id="53" name="Graphic 53" descr="Packing Box Open with solid fill">
            <a:extLst>
              <a:ext uri="{FF2B5EF4-FFF2-40B4-BE49-F238E27FC236}">
                <a16:creationId xmlns:a16="http://schemas.microsoft.com/office/drawing/2014/main" id="{015F10A2-BCE9-CFB5-90CC-B79FA20BD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3134" y="3780461"/>
            <a:ext cx="1135911" cy="1127051"/>
          </a:xfrm>
          <a:prstGeom prst="rect">
            <a:avLst/>
          </a:prstGeom>
        </p:spPr>
      </p:pic>
      <p:pic>
        <p:nvPicPr>
          <p:cNvPr id="54" name="Graphic 54" descr="Question mark with solid fill">
            <a:extLst>
              <a:ext uri="{FF2B5EF4-FFF2-40B4-BE49-F238E27FC236}">
                <a16:creationId xmlns:a16="http://schemas.microsoft.com/office/drawing/2014/main" id="{82B35B08-8077-EF8A-6D51-ECE422FCC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79575" y="4062122"/>
            <a:ext cx="276447" cy="276447"/>
          </a:xfrm>
          <a:prstGeom prst="rect">
            <a:avLst/>
          </a:prstGeom>
        </p:spPr>
      </p:pic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F45CC828-46D2-25FC-46BD-87974DEC2153}"/>
              </a:ext>
            </a:extLst>
          </p:cNvPr>
          <p:cNvSpPr/>
          <p:nvPr/>
        </p:nvSpPr>
        <p:spPr>
          <a:xfrm>
            <a:off x="8412695" y="5205840"/>
            <a:ext cx="1353022" cy="281183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ambria"/>
                <a:ea typeface="Cambria"/>
              </a:rPr>
              <a:t>Mitigation</a:t>
            </a:r>
            <a:endParaRPr lang="en-US" sz="20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5CE2D4-A9D7-4558-B2BB-501B0B226C1D}"/>
              </a:ext>
            </a:extLst>
          </p:cNvPr>
          <p:cNvCxnSpPr>
            <a:cxnSpLocks/>
          </p:cNvCxnSpPr>
          <p:nvPr/>
        </p:nvCxnSpPr>
        <p:spPr>
          <a:xfrm>
            <a:off x="8046774" y="1588061"/>
            <a:ext cx="0" cy="432946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88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5000-8409-4D4E-7ACE-9799B39D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Our Model will Increase Customer Lifetime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EF4C-600D-2673-48A2-6A3A62E81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B58BA6-2B84-4881-0DFF-841EE6559A39}"/>
              </a:ext>
            </a:extLst>
          </p:cNvPr>
          <p:cNvGrpSpPr/>
          <p:nvPr/>
        </p:nvGrpSpPr>
        <p:grpSpPr>
          <a:xfrm>
            <a:off x="658977" y="1531509"/>
            <a:ext cx="10874046" cy="4412828"/>
            <a:chOff x="708354" y="1516720"/>
            <a:chExt cx="10874046" cy="44128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CC8454-A4A4-8517-1D33-5914C18D889A}"/>
                </a:ext>
              </a:extLst>
            </p:cNvPr>
            <p:cNvGrpSpPr/>
            <p:nvPr/>
          </p:nvGrpSpPr>
          <p:grpSpPr>
            <a:xfrm>
              <a:off x="708355" y="4219491"/>
              <a:ext cx="10874045" cy="1710057"/>
              <a:chOff x="708355" y="3737574"/>
              <a:chExt cx="10874045" cy="1710057"/>
            </a:xfrm>
          </p:grpSpPr>
          <p:sp>
            <p:nvSpPr>
              <p:cNvPr id="7" name="Rectangle: Single Corner Rounded 36">
                <a:extLst>
                  <a:ext uri="{FF2B5EF4-FFF2-40B4-BE49-F238E27FC236}">
                    <a16:creationId xmlns:a16="http://schemas.microsoft.com/office/drawing/2014/main" id="{C2E600C6-60D3-FE19-2BC6-2851CC31B953}"/>
                  </a:ext>
                </a:extLst>
              </p:cNvPr>
              <p:cNvSpPr/>
              <p:nvPr/>
            </p:nvSpPr>
            <p:spPr>
              <a:xfrm>
                <a:off x="708355" y="4348746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Marketing &amp; </a:t>
                </a: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E-Commerce </a:t>
                </a:r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Targeted and personalized campaigns and messaging</a:t>
                </a:r>
              </a:p>
              <a:p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Rectangle: Single Corner Rounded 13">
                <a:extLst>
                  <a:ext uri="{FF2B5EF4-FFF2-40B4-BE49-F238E27FC236}">
                    <a16:creationId xmlns:a16="http://schemas.microsoft.com/office/drawing/2014/main" id="{E65EC64C-F531-620B-C378-5B3A68C073CA}"/>
                  </a:ext>
                </a:extLst>
              </p:cNvPr>
              <p:cNvSpPr/>
              <p:nvPr/>
            </p:nvSpPr>
            <p:spPr>
              <a:xfrm>
                <a:off x="5148928" y="4348746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Product Recommendations </a:t>
                </a:r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Increased engagement and conversion rates</a:t>
                </a:r>
              </a:p>
              <a:p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" name="Rectangle: Single Corner Rounded 14">
                <a:extLst>
                  <a:ext uri="{FF2B5EF4-FFF2-40B4-BE49-F238E27FC236}">
                    <a16:creationId xmlns:a16="http://schemas.microsoft.com/office/drawing/2014/main" id="{7F154B05-182A-88BA-1911-B64C76C67481}"/>
                  </a:ext>
                </a:extLst>
              </p:cNvPr>
              <p:cNvSpPr/>
              <p:nvPr/>
            </p:nvSpPr>
            <p:spPr>
              <a:xfrm>
                <a:off x="9589500" y="4348746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Customer </a:t>
                </a: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Lifetime Value </a:t>
                </a:r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Optimize customer acquisitions and retention</a:t>
                </a:r>
              </a:p>
              <a:p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10" name="Graphic 9" descr="Target Audience">
                <a:extLst>
                  <a:ext uri="{FF2B5EF4-FFF2-40B4-BE49-F238E27FC236}">
                    <a16:creationId xmlns:a16="http://schemas.microsoft.com/office/drawing/2014/main" id="{93ABD22E-DAE6-E3CA-F233-810494FC6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0192" y="3737575"/>
                <a:ext cx="509225" cy="509225"/>
              </a:xfrm>
              <a:prstGeom prst="rect">
                <a:avLst/>
              </a:prstGeom>
            </p:spPr>
          </p:pic>
          <p:pic>
            <p:nvPicPr>
              <p:cNvPr id="11" name="Graphic 10" descr="Shopping bag">
                <a:extLst>
                  <a:ext uri="{FF2B5EF4-FFF2-40B4-BE49-F238E27FC236}">
                    <a16:creationId xmlns:a16="http://schemas.microsoft.com/office/drawing/2014/main" id="{EA3C1B49-48BB-F9F5-A523-BEA7CB61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90765" y="3737574"/>
                <a:ext cx="509225" cy="509225"/>
              </a:xfrm>
              <a:prstGeom prst="rect">
                <a:avLst/>
              </a:prstGeom>
            </p:spPr>
          </p:pic>
          <p:pic>
            <p:nvPicPr>
              <p:cNvPr id="12" name="Graphic 11" descr="Money">
                <a:extLst>
                  <a:ext uri="{FF2B5EF4-FFF2-40B4-BE49-F238E27FC236}">
                    <a16:creationId xmlns:a16="http://schemas.microsoft.com/office/drawing/2014/main" id="{F9E11573-A011-132A-F32E-638E098B2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31337" y="3802561"/>
                <a:ext cx="509225" cy="509225"/>
              </a:xfrm>
              <a:prstGeom prst="rect">
                <a:avLst/>
              </a:prstGeom>
            </p:spPr>
          </p:pic>
          <p:sp>
            <p:nvSpPr>
              <p:cNvPr id="13" name="Arrow: Right 44">
                <a:extLst>
                  <a:ext uri="{FF2B5EF4-FFF2-40B4-BE49-F238E27FC236}">
                    <a16:creationId xmlns:a16="http://schemas.microsoft.com/office/drawing/2014/main" id="{0AC1E511-6758-6F05-4662-EDD1E3E78760}"/>
                  </a:ext>
                </a:extLst>
              </p:cNvPr>
              <p:cNvSpPr/>
              <p:nvPr/>
            </p:nvSpPr>
            <p:spPr>
              <a:xfrm>
                <a:off x="3417852" y="4667959"/>
                <a:ext cx="1014479" cy="630804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row: Right 44">
                <a:extLst>
                  <a:ext uri="{FF2B5EF4-FFF2-40B4-BE49-F238E27FC236}">
                    <a16:creationId xmlns:a16="http://schemas.microsoft.com/office/drawing/2014/main" id="{DEE786F6-BCB0-43AB-846E-07466428315A}"/>
                  </a:ext>
                </a:extLst>
              </p:cNvPr>
              <p:cNvSpPr/>
              <p:nvPr/>
            </p:nvSpPr>
            <p:spPr>
              <a:xfrm>
                <a:off x="7858425" y="4753247"/>
                <a:ext cx="1014479" cy="630804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5912E9-B879-F39E-5460-2CFBC5246BC8}"/>
                </a:ext>
              </a:extLst>
            </p:cNvPr>
            <p:cNvGrpSpPr/>
            <p:nvPr/>
          </p:nvGrpSpPr>
          <p:grpSpPr>
            <a:xfrm>
              <a:off x="708355" y="2139970"/>
              <a:ext cx="10874045" cy="1098885"/>
              <a:chOff x="849466" y="2387301"/>
              <a:chExt cx="10874045" cy="1098885"/>
            </a:xfrm>
          </p:grpSpPr>
          <p:sp>
            <p:nvSpPr>
              <p:cNvPr id="3" name="Rectangle: Single Corner Rounded 36">
                <a:extLst>
                  <a:ext uri="{FF2B5EF4-FFF2-40B4-BE49-F238E27FC236}">
                    <a16:creationId xmlns:a16="http://schemas.microsoft.com/office/drawing/2014/main" id="{4A8C4F90-2089-4FFF-ADB7-1AEE1F6DE894}"/>
                  </a:ext>
                </a:extLst>
              </p:cNvPr>
              <p:cNvSpPr/>
              <p:nvPr/>
            </p:nvSpPr>
            <p:spPr>
              <a:xfrm>
                <a:off x="849466" y="2387301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/>
                    <a:ea typeface="Cambria"/>
                  </a:rPr>
                  <a:t>Obtain New Features from Clients</a:t>
                </a:r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/>
                  <a:ea typeface="Cambria"/>
                  <a:cs typeface="Calibri"/>
                </a:endParaRPr>
              </a:p>
              <a:p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/>
                </a:endParaRPr>
              </a:p>
            </p:txBody>
          </p:sp>
          <p:sp>
            <p:nvSpPr>
              <p:cNvPr id="6" name="Rectangle: Single Corner Rounded 13">
                <a:extLst>
                  <a:ext uri="{FF2B5EF4-FFF2-40B4-BE49-F238E27FC236}">
                    <a16:creationId xmlns:a16="http://schemas.microsoft.com/office/drawing/2014/main" id="{D708D7E2-8A72-AEEF-F44B-00578EBD58A5}"/>
                  </a:ext>
                </a:extLst>
              </p:cNvPr>
              <p:cNvSpPr/>
              <p:nvPr/>
            </p:nvSpPr>
            <p:spPr>
              <a:xfrm>
                <a:off x="5290039" y="2387301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 sz="1600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rgbClr val="3B3739"/>
                  </a:solidFill>
                  <a:latin typeface="Cambria"/>
                  <a:ea typeface="Cambria"/>
                  <a:cs typeface="+mn-lt"/>
                </a:endParaRPr>
              </a:p>
              <a:p>
                <a:pPr algn="ctr"/>
                <a:r>
                  <a:rPr lang="en-US" sz="1600">
                    <a:solidFill>
                      <a:srgbClr val="3B3739"/>
                    </a:solidFill>
                    <a:latin typeface="Cambria"/>
                    <a:ea typeface="Cambria"/>
                    <a:cs typeface="+mn-lt"/>
                  </a:rPr>
                  <a:t>Predict New Segments</a:t>
                </a:r>
                <a:endParaRPr lang="en-US"/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4" name="Rectangle: Single Corner Rounded 14">
                <a:extLst>
                  <a:ext uri="{FF2B5EF4-FFF2-40B4-BE49-F238E27FC236}">
                    <a16:creationId xmlns:a16="http://schemas.microsoft.com/office/drawing/2014/main" id="{FA427CE9-A974-4BAC-36AF-B28F93BC710E}"/>
                  </a:ext>
                </a:extLst>
              </p:cNvPr>
              <p:cNvSpPr/>
              <p:nvPr/>
            </p:nvSpPr>
            <p:spPr>
              <a:xfrm>
                <a:off x="9730611" y="2387301"/>
                <a:ext cx="1992900" cy="1098885"/>
              </a:xfrm>
              <a:prstGeom prst="round1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 sz="1600" b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Cambria"/>
                    <a:ea typeface="Cambria"/>
                  </a:rPr>
                  <a:t>Understand Why the Segments are Different</a:t>
                </a:r>
                <a:endParaRPr lang="en-US" sz="16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endParaRPr lang="en-US" sz="1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</a:pPr>
                <a:endParaRPr lang="en-US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2" name="Arrow: Right 44">
                <a:extLst>
                  <a:ext uri="{FF2B5EF4-FFF2-40B4-BE49-F238E27FC236}">
                    <a16:creationId xmlns:a16="http://schemas.microsoft.com/office/drawing/2014/main" id="{8D410895-C433-A546-EEA7-6AEED4343824}"/>
                  </a:ext>
                </a:extLst>
              </p:cNvPr>
              <p:cNvSpPr/>
              <p:nvPr/>
            </p:nvSpPr>
            <p:spPr>
              <a:xfrm>
                <a:off x="3558963" y="2706514"/>
                <a:ext cx="1014479" cy="630804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row: Right 44">
                <a:extLst>
                  <a:ext uri="{FF2B5EF4-FFF2-40B4-BE49-F238E27FC236}">
                    <a16:creationId xmlns:a16="http://schemas.microsoft.com/office/drawing/2014/main" id="{C2B38D98-3449-4C50-5BF1-E98F57FC7B20}"/>
                  </a:ext>
                </a:extLst>
              </p:cNvPr>
              <p:cNvSpPr/>
              <p:nvPr/>
            </p:nvSpPr>
            <p:spPr>
              <a:xfrm>
                <a:off x="7999536" y="2791802"/>
                <a:ext cx="1014479" cy="630804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11C7EE-32CF-564B-C58B-88C793E2EBA0}"/>
                </a:ext>
              </a:extLst>
            </p:cNvPr>
            <p:cNvSpPr/>
            <p:nvPr/>
          </p:nvSpPr>
          <p:spPr>
            <a:xfrm>
              <a:off x="708354" y="3682740"/>
              <a:ext cx="10874045" cy="3029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200">
                  <a:solidFill>
                    <a:schemeClr val="bg1"/>
                  </a:solidFill>
                  <a:latin typeface="Cambria"/>
                  <a:ea typeface="Cambria"/>
                </a:rPr>
                <a:t>Use Cases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AE1CF-1753-D8CC-5ACB-CA8950E772B5}"/>
                </a:ext>
              </a:extLst>
            </p:cNvPr>
            <p:cNvSpPr/>
            <p:nvPr/>
          </p:nvSpPr>
          <p:spPr>
            <a:xfrm>
              <a:off x="708354" y="1516720"/>
              <a:ext cx="10874045" cy="3029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200">
                  <a:solidFill>
                    <a:schemeClr val="bg1"/>
                  </a:solidFill>
                  <a:latin typeface="Cambria"/>
                  <a:ea typeface="Cambria"/>
                </a:rPr>
                <a:t>The Process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580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ABA349-65F1-4C8A-627C-D6C5A1F79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57</a:t>
            </a:fld>
            <a:endParaRPr lang="en-US"/>
          </a:p>
        </p:txBody>
      </p:sp>
      <p:pic>
        <p:nvPicPr>
          <p:cNvPr id="3" name="741719242ccc4d449e89acd99eaa67f3">
            <a:hlinkClick r:id="" action="ppaction://media"/>
            <a:extLst>
              <a:ext uri="{FF2B5EF4-FFF2-40B4-BE49-F238E27FC236}">
                <a16:creationId xmlns:a16="http://schemas.microsoft.com/office/drawing/2014/main" id="{78BC349D-EC2D-5081-11DF-0C1786EA4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4375" y="723900"/>
            <a:ext cx="32861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911" y="2952057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85251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Data Cleaning</a:t>
            </a:r>
            <a:endParaRPr lang="en-US" sz="32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EEAAC20-208B-0448-1E2C-A10368C2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056" y="1660582"/>
            <a:ext cx="6327422" cy="2050643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B4F3007B-1918-B573-D0F7-DDB2DB35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78" y="4180721"/>
            <a:ext cx="5240867" cy="13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23882"/>
            <a:ext cx="10515600" cy="610236"/>
          </a:xfrm>
        </p:spPr>
        <p:txBody>
          <a:bodyPr/>
          <a:lstStyle/>
          <a:p>
            <a:r>
              <a:rPr lang="en-US"/>
              <a:t>Our Recommendation</a:t>
            </a:r>
            <a:endParaRPr lang="en-US">
              <a:solidFill>
                <a:schemeClr val="accent5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603FE6D6-64EF-451B-83E5-A6C0852A3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869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0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/>
                <a:ea typeface="Cambria"/>
              </a:rPr>
              <a:t>Data Cleaning</a:t>
            </a:r>
            <a:endParaRPr lang="en-US" sz="3200">
              <a:ea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F244C80-2709-E52C-5229-05863773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5" y="1517595"/>
            <a:ext cx="10588977" cy="74658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7A742B0-AB65-ED8B-137A-E3ACA6C6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56" y="2394200"/>
            <a:ext cx="8218310" cy="85604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F83D39A-A0E0-05F6-6BAA-907207E4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5" y="3396199"/>
            <a:ext cx="10984087" cy="78526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4075DD2-FB98-BD50-6395-AAAA76794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56" y="4311835"/>
            <a:ext cx="8500532" cy="844884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960102F-F36C-90E8-6174-1C3275365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22" y="5259614"/>
            <a:ext cx="8486422" cy="9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7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Age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1EE3D7-06C4-A43E-4485-490564B8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6021"/>
            <a:ext cx="3765775" cy="1878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0692EF-10B7-ACA9-49C2-971C05AF0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77" y="1646022"/>
            <a:ext cx="3428367" cy="18786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E706CA-6A28-51C2-8851-ACF508A9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745" y="1646022"/>
            <a:ext cx="3471655" cy="1878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D84E92-0732-EB65-D0C2-32DB8FBB7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921000"/>
            <a:ext cx="3469708" cy="1882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279273-B834-A030-A364-DC7274433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157" y="3900053"/>
            <a:ext cx="3435012" cy="18823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18F02D-A936-B4AF-07E9-B99CFD05D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017" y="3914779"/>
            <a:ext cx="3478383" cy="18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6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Ethnicity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47F03-32FE-22BF-B41D-BD5DDCCA8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06"/>
          <a:stretch/>
        </p:blipFill>
        <p:spPr>
          <a:xfrm>
            <a:off x="1604589" y="1387981"/>
            <a:ext cx="8982822" cy="49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0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Ethnicity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A559-5720-1B78-1B45-80ED413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30" y="2067063"/>
            <a:ext cx="10295741" cy="27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64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Income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3DAD1-E888-81A8-E487-0148C2B6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27" y="1512877"/>
            <a:ext cx="8639346" cy="46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Income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1801B-B32E-C8C4-FD01-1A55A921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32" y="2013768"/>
            <a:ext cx="10776536" cy="28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7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Education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74727-BB12-4863-B980-0D4103FD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21" y="1514917"/>
            <a:ext cx="8313557" cy="45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76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Education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76CFB-8794-23A9-7E62-748A05D5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42" y="2006281"/>
            <a:ext cx="10676916" cy="28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7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Gender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45EA-7092-B16F-EA39-8ABD764E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30" y="1722505"/>
            <a:ext cx="8261939" cy="45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7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Gender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26DB-560E-E1B9-C2E1-B79004EA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" y="1989821"/>
            <a:ext cx="10657706" cy="28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D1A8-865B-21A0-A1F4-976E5D78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EC1D-30E4-2D43-576F-63DC3453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rPr>
              <a:t>Using the Funnel Method to Predict Clusters</a:t>
            </a: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629303CA-7D48-4F19-90B9-7259582C308E}"/>
              </a:ext>
            </a:extLst>
          </p:cNvPr>
          <p:cNvSpPr/>
          <p:nvPr/>
        </p:nvSpPr>
        <p:spPr>
          <a:xfrm>
            <a:off x="3005219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0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768E0-2644-44E7-A5AE-1F8F1A8B6E87}"/>
              </a:ext>
            </a:extLst>
          </p:cNvPr>
          <p:cNvSpPr/>
          <p:nvPr/>
        </p:nvSpPr>
        <p:spPr>
          <a:xfrm>
            <a:off x="3005219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53.61%</a:t>
            </a:r>
          </a:p>
        </p:txBody>
      </p:sp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F0751E35-6FC4-476C-BBE6-A33BFAC56F6C}"/>
              </a:ext>
            </a:extLst>
          </p:cNvPr>
          <p:cNvSpPr/>
          <p:nvPr/>
        </p:nvSpPr>
        <p:spPr>
          <a:xfrm>
            <a:off x="6010440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2</a:t>
            </a:r>
            <a:r>
              <a:rPr lang="en-US"/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11DB61-9309-4592-AB2F-E9A447A0B47B}"/>
              </a:ext>
            </a:extLst>
          </p:cNvPr>
          <p:cNvSpPr/>
          <p:nvPr/>
        </p:nvSpPr>
        <p:spPr>
          <a:xfrm>
            <a:off x="6010440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19.87%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36A431EA-683D-44E7-A357-C38D66C6FFA4}"/>
              </a:ext>
            </a:extLst>
          </p:cNvPr>
          <p:cNvSpPr/>
          <p:nvPr/>
        </p:nvSpPr>
        <p:spPr>
          <a:xfrm>
            <a:off x="9015661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5</a:t>
            </a:r>
            <a:r>
              <a:rPr lang="en-US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099B6A-E790-40F8-BD18-7CD0F81871FE}"/>
              </a:ext>
            </a:extLst>
          </p:cNvPr>
          <p:cNvSpPr/>
          <p:nvPr/>
        </p:nvSpPr>
        <p:spPr>
          <a:xfrm>
            <a:off x="9015661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15.12%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653E6C-563D-4C71-82D2-A92D3563EDC0}"/>
              </a:ext>
            </a:extLst>
          </p:cNvPr>
          <p:cNvSpPr/>
          <p:nvPr/>
        </p:nvSpPr>
        <p:spPr>
          <a:xfrm>
            <a:off x="625643" y="2622443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% of Total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5A5E5B-5E3C-43C1-90C7-48C39AD3CD72}"/>
              </a:ext>
            </a:extLst>
          </p:cNvPr>
          <p:cNvSpPr/>
          <p:nvPr/>
        </p:nvSpPr>
        <p:spPr>
          <a:xfrm>
            <a:off x="625643" y="3633081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Model Type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E746D9-6DF2-4188-863A-2D212FC09C66}"/>
              </a:ext>
            </a:extLst>
          </p:cNvPr>
          <p:cNvSpPr/>
          <p:nvPr/>
        </p:nvSpPr>
        <p:spPr>
          <a:xfrm>
            <a:off x="625643" y="4547935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4490F8-2208-4CAE-848E-5C738ADFE16E}"/>
              </a:ext>
            </a:extLst>
          </p:cNvPr>
          <p:cNvSpPr/>
          <p:nvPr/>
        </p:nvSpPr>
        <p:spPr>
          <a:xfrm>
            <a:off x="3005219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159BEE-7127-4D88-9B1D-E2822CF221E7}"/>
              </a:ext>
            </a:extLst>
          </p:cNvPr>
          <p:cNvCxnSpPr/>
          <p:nvPr/>
        </p:nvCxnSpPr>
        <p:spPr>
          <a:xfrm>
            <a:off x="5743074" y="1812757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54D352-DEC2-4726-AD69-C09AC42C0B00}"/>
              </a:ext>
            </a:extLst>
          </p:cNvPr>
          <p:cNvCxnSpPr/>
          <p:nvPr/>
        </p:nvCxnSpPr>
        <p:spPr>
          <a:xfrm>
            <a:off x="8791074" y="1812757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424410E-591A-4A0D-A7F2-E3F46BD48755}"/>
              </a:ext>
            </a:extLst>
          </p:cNvPr>
          <p:cNvSpPr/>
          <p:nvPr/>
        </p:nvSpPr>
        <p:spPr>
          <a:xfrm>
            <a:off x="5999751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AE039-3CA1-48DD-B489-E892B303A68A}"/>
              </a:ext>
            </a:extLst>
          </p:cNvPr>
          <p:cNvSpPr/>
          <p:nvPr/>
        </p:nvSpPr>
        <p:spPr>
          <a:xfrm>
            <a:off x="9015661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E23BF4-6453-4295-AA90-781BBFB27D58}"/>
              </a:ext>
            </a:extLst>
          </p:cNvPr>
          <p:cNvSpPr/>
          <p:nvPr/>
        </p:nvSpPr>
        <p:spPr>
          <a:xfrm>
            <a:off x="3005219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96.98%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4023D6-20C8-478D-AECE-FB3D8A395A02}"/>
              </a:ext>
            </a:extLst>
          </p:cNvPr>
          <p:cNvSpPr/>
          <p:nvPr/>
        </p:nvSpPr>
        <p:spPr>
          <a:xfrm>
            <a:off x="6010440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96.99%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876024-DBBC-4E29-AD09-FD5347C9E156}"/>
              </a:ext>
            </a:extLst>
          </p:cNvPr>
          <p:cNvSpPr/>
          <p:nvPr/>
        </p:nvSpPr>
        <p:spPr>
          <a:xfrm>
            <a:off x="9015660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97.96%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3CAF8-0010-4789-A81F-FE29ED7E64FD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3598729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SPENDEX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2E82A-EC9B-4691-96BF-CCA3E9C0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95" y="1840496"/>
            <a:ext cx="10688210" cy="31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58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SPENDEX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425DC-86FB-4E1E-981E-7B382D71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8" y="1815739"/>
            <a:ext cx="10795083" cy="32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67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SPENDEX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8CAE6-3221-463B-A334-3E23B49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62" y="1459531"/>
            <a:ext cx="6553275" cy="39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76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Sample vs. Entire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37664-A06E-B767-AC87-3705C5059C57}"/>
              </a:ext>
            </a:extLst>
          </p:cNvPr>
          <p:cNvSpPr txBox="1"/>
          <p:nvPr/>
        </p:nvSpPr>
        <p:spPr>
          <a:xfrm>
            <a:off x="2449534" y="1679698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Sample Data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FBA5-09C1-07F7-368D-6C63DFB8779D}"/>
              </a:ext>
            </a:extLst>
          </p:cNvPr>
          <p:cNvSpPr txBox="1"/>
          <p:nvPr/>
        </p:nvSpPr>
        <p:spPr>
          <a:xfrm>
            <a:off x="7824025" y="1679698"/>
            <a:ext cx="23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Entire Data Distribution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6673C9-AB45-5EC5-4824-3D495739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34" y="2571750"/>
            <a:ext cx="3302000" cy="17145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DED934B-AFB1-690A-72EF-72EDDC73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34" y="4644217"/>
            <a:ext cx="3479800" cy="17399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1229396-56B0-BD71-C831-13213931B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712" y="2495550"/>
            <a:ext cx="3238500" cy="17907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9DD76D3-CB55-F342-4DD9-71BC8AAD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112" y="4518487"/>
            <a:ext cx="3695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6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Sample vs. Entire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1E72CE-8319-CBDF-F0AE-E85C3CC3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8" y="2086215"/>
            <a:ext cx="5102301" cy="3744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37664-A06E-B767-AC87-3705C5059C57}"/>
              </a:ext>
            </a:extLst>
          </p:cNvPr>
          <p:cNvSpPr txBox="1"/>
          <p:nvPr/>
        </p:nvSpPr>
        <p:spPr>
          <a:xfrm>
            <a:off x="2449534" y="1679698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Sample Data Distribution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CA05CB5-C13A-CE46-B0A4-9FEAB728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89" y="2228595"/>
            <a:ext cx="4862911" cy="3742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EFBA5-09C1-07F7-368D-6C63DFB8779D}"/>
              </a:ext>
            </a:extLst>
          </p:cNvPr>
          <p:cNvSpPr txBox="1"/>
          <p:nvPr/>
        </p:nvSpPr>
        <p:spPr>
          <a:xfrm>
            <a:off x="7824025" y="1679698"/>
            <a:ext cx="23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Entire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792727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– Cluster 0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4CB1-57C4-2943-AAFE-68B1562EA945}"/>
              </a:ext>
            </a:extLst>
          </p:cNvPr>
          <p:cNvSpPr txBox="1"/>
          <p:nvPr/>
        </p:nvSpPr>
        <p:spPr>
          <a:xfrm>
            <a:off x="1867643" y="1706450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0 Decision Tree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859C314-581D-749D-4C1C-FD43DE22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438400"/>
            <a:ext cx="5473700" cy="198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2EEB4-0A01-B642-1B30-48374108C479}"/>
              </a:ext>
            </a:extLst>
          </p:cNvPr>
          <p:cNvSpPr txBox="1"/>
          <p:nvPr/>
        </p:nvSpPr>
        <p:spPr>
          <a:xfrm>
            <a:off x="7019555" y="1706450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0 Random Forest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E379D26-AC7E-0F44-F703-B18FEBE2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95" y="2336800"/>
            <a:ext cx="5473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4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– Cluster 2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4CB1-57C4-2943-AAFE-68B1562EA945}"/>
              </a:ext>
            </a:extLst>
          </p:cNvPr>
          <p:cNvSpPr txBox="1"/>
          <p:nvPr/>
        </p:nvSpPr>
        <p:spPr>
          <a:xfrm>
            <a:off x="1867643" y="1706450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2 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2EEB4-0A01-B642-1B30-48374108C479}"/>
              </a:ext>
            </a:extLst>
          </p:cNvPr>
          <p:cNvSpPr txBox="1"/>
          <p:nvPr/>
        </p:nvSpPr>
        <p:spPr>
          <a:xfrm>
            <a:off x="7019555" y="1706450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2 Random Forest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11625B-9386-6709-FFD1-DC592B7A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93950"/>
            <a:ext cx="5283200" cy="2070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CBD75BE-D641-081E-2C38-F5CD707A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0" y="2495550"/>
            <a:ext cx="5435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4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– Cluster 5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4CB1-57C4-2943-AAFE-68B1562EA945}"/>
              </a:ext>
            </a:extLst>
          </p:cNvPr>
          <p:cNvSpPr txBox="1"/>
          <p:nvPr/>
        </p:nvSpPr>
        <p:spPr>
          <a:xfrm>
            <a:off x="1867643" y="1706450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5 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2EEB4-0A01-B642-1B30-48374108C479}"/>
              </a:ext>
            </a:extLst>
          </p:cNvPr>
          <p:cNvSpPr txBox="1"/>
          <p:nvPr/>
        </p:nvSpPr>
        <p:spPr>
          <a:xfrm>
            <a:off x="7019555" y="1706450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5 Random Forest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B7DEDA2-C272-3824-FAE1-BB3B5D2E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0" y="2216150"/>
            <a:ext cx="5245100" cy="2146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2113B7-616D-0C2F-BDCB-8EB72AB5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216150"/>
            <a:ext cx="5092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43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– Cluster 4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4CB1-57C4-2943-AAFE-68B1562EA945}"/>
              </a:ext>
            </a:extLst>
          </p:cNvPr>
          <p:cNvSpPr txBox="1"/>
          <p:nvPr/>
        </p:nvSpPr>
        <p:spPr>
          <a:xfrm>
            <a:off x="1867643" y="1706450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4 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2EEB4-0A01-B642-1B30-48374108C479}"/>
              </a:ext>
            </a:extLst>
          </p:cNvPr>
          <p:cNvSpPr txBox="1"/>
          <p:nvPr/>
        </p:nvSpPr>
        <p:spPr>
          <a:xfrm>
            <a:off x="7019555" y="1706450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4 Random Forest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47AB509-F144-DF6E-273B-ECEED9C6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82" y="2368550"/>
            <a:ext cx="5397500" cy="21209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26F356F-DA88-200E-5748-516ABA03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3" y="2273547"/>
            <a:ext cx="5397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10F0-D2B9-4ED2-9DFD-BA6D1963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/>
          <a:lstStyle/>
          <a:p>
            <a:r>
              <a:rPr lang="en-US" sz="3200"/>
              <a:t>Importance Plots – Cluster 3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363D5-5BD7-4C15-8462-EE8F1A9A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54CB1-57C4-2943-AAFE-68B1562EA945}"/>
              </a:ext>
            </a:extLst>
          </p:cNvPr>
          <p:cNvSpPr txBox="1"/>
          <p:nvPr/>
        </p:nvSpPr>
        <p:spPr>
          <a:xfrm>
            <a:off x="1867643" y="1706450"/>
            <a:ext cx="231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3 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2EEB4-0A01-B642-1B30-48374108C479}"/>
              </a:ext>
            </a:extLst>
          </p:cNvPr>
          <p:cNvSpPr txBox="1"/>
          <p:nvPr/>
        </p:nvSpPr>
        <p:spPr>
          <a:xfrm>
            <a:off x="7019555" y="1706450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Cluster 3 Random Forest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74C1CE0-783B-2B65-EF36-4E46498E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82" y="2311400"/>
            <a:ext cx="5130800" cy="22352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4D75EE0-D01B-49BE-F35D-486C35CF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9" y="2311400"/>
            <a:ext cx="513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D1A8-865B-21A0-A1F4-976E5D78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123682-AE52-6D45-865E-F1EB3AE0E340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EC1D-30E4-2D43-576F-63DC3453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 sz="3200">
                <a:latin typeface="Cambria" panose="02040503050406030204" pitchFamily="18" charset="0"/>
                <a:ea typeface="Noto Sans" panose="020B0502040504020204" pitchFamily="34" charset="0"/>
                <a:cs typeface="Noto Sans" panose="020B0502040504020204" pitchFamily="34" charset="0"/>
              </a:rPr>
              <a:t>Using the Funnel Method to Predict Clusters</a:t>
            </a: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629303CA-7D48-4F19-90B9-7259582C308E}"/>
              </a:ext>
            </a:extLst>
          </p:cNvPr>
          <p:cNvSpPr/>
          <p:nvPr/>
        </p:nvSpPr>
        <p:spPr>
          <a:xfrm>
            <a:off x="3005219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4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768E0-2644-44E7-A5AE-1F8F1A8B6E87}"/>
              </a:ext>
            </a:extLst>
          </p:cNvPr>
          <p:cNvSpPr/>
          <p:nvPr/>
        </p:nvSpPr>
        <p:spPr>
          <a:xfrm>
            <a:off x="3005219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6.51%</a:t>
            </a:r>
          </a:p>
        </p:txBody>
      </p:sp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F0751E35-6FC4-476C-BBE6-A33BFAC56F6C}"/>
              </a:ext>
            </a:extLst>
          </p:cNvPr>
          <p:cNvSpPr/>
          <p:nvPr/>
        </p:nvSpPr>
        <p:spPr>
          <a:xfrm>
            <a:off x="6010440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3</a:t>
            </a:r>
            <a:r>
              <a:rPr lang="en-US"/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11DB61-9309-4592-AB2F-E9A447A0B47B}"/>
              </a:ext>
            </a:extLst>
          </p:cNvPr>
          <p:cNvSpPr/>
          <p:nvPr/>
        </p:nvSpPr>
        <p:spPr>
          <a:xfrm>
            <a:off x="6010440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4.50%</a:t>
            </a: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id="{36A431EA-683D-44E7-A357-C38D66C6FFA4}"/>
              </a:ext>
            </a:extLst>
          </p:cNvPr>
          <p:cNvSpPr/>
          <p:nvPr/>
        </p:nvSpPr>
        <p:spPr>
          <a:xfrm>
            <a:off x="9015661" y="1812757"/>
            <a:ext cx="2566737" cy="545431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Cluster 1</a:t>
            </a:r>
            <a:r>
              <a:rPr lang="en-US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099B6A-E790-40F8-BD18-7CD0F81871FE}"/>
              </a:ext>
            </a:extLst>
          </p:cNvPr>
          <p:cNvSpPr/>
          <p:nvPr/>
        </p:nvSpPr>
        <p:spPr>
          <a:xfrm>
            <a:off x="9015661" y="2545345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0.005%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653E6C-563D-4C71-82D2-A92D3563EDC0}"/>
              </a:ext>
            </a:extLst>
          </p:cNvPr>
          <p:cNvSpPr/>
          <p:nvPr/>
        </p:nvSpPr>
        <p:spPr>
          <a:xfrm>
            <a:off x="625643" y="2622443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% of Total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5A5E5B-5E3C-43C1-90C7-48C39AD3CD72}"/>
              </a:ext>
            </a:extLst>
          </p:cNvPr>
          <p:cNvSpPr/>
          <p:nvPr/>
        </p:nvSpPr>
        <p:spPr>
          <a:xfrm>
            <a:off x="625643" y="3633081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Model Type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E746D9-6DF2-4188-863A-2D212FC09C66}"/>
              </a:ext>
            </a:extLst>
          </p:cNvPr>
          <p:cNvSpPr/>
          <p:nvPr/>
        </p:nvSpPr>
        <p:spPr>
          <a:xfrm>
            <a:off x="625643" y="4547935"/>
            <a:ext cx="1941092" cy="6650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atin typeface="Cambria" panose="02040503050406030204" pitchFamily="18" charset="0"/>
                <a:ea typeface="Cambria" panose="02040503050406030204" pitchFamily="18" charset="0"/>
              </a:rPr>
              <a:t>Accuracy*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4490F8-2208-4CAE-848E-5C738ADFE16E}"/>
              </a:ext>
            </a:extLst>
          </p:cNvPr>
          <p:cNvSpPr/>
          <p:nvPr/>
        </p:nvSpPr>
        <p:spPr>
          <a:xfrm>
            <a:off x="3005219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Boost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159BEE-7127-4D88-9B1D-E2822CF221E7}"/>
              </a:ext>
            </a:extLst>
          </p:cNvPr>
          <p:cNvCxnSpPr/>
          <p:nvPr/>
        </p:nvCxnSpPr>
        <p:spPr>
          <a:xfrm>
            <a:off x="5743074" y="1812757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54D352-DEC2-4726-AD69-C09AC42C0B00}"/>
              </a:ext>
            </a:extLst>
          </p:cNvPr>
          <p:cNvCxnSpPr/>
          <p:nvPr/>
        </p:nvCxnSpPr>
        <p:spPr>
          <a:xfrm>
            <a:off x="8791074" y="1812757"/>
            <a:ext cx="0" cy="346509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424410E-591A-4A0D-A7F2-E3F46BD48755}"/>
              </a:ext>
            </a:extLst>
          </p:cNvPr>
          <p:cNvSpPr/>
          <p:nvPr/>
        </p:nvSpPr>
        <p:spPr>
          <a:xfrm>
            <a:off x="5999751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AE039-3CA1-48DD-B489-E892B303A68A}"/>
              </a:ext>
            </a:extLst>
          </p:cNvPr>
          <p:cNvSpPr/>
          <p:nvPr/>
        </p:nvSpPr>
        <p:spPr>
          <a:xfrm>
            <a:off x="9015661" y="3518566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N/A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E23BF4-6453-4295-AA90-781BBFB27D58}"/>
              </a:ext>
            </a:extLst>
          </p:cNvPr>
          <p:cNvSpPr/>
          <p:nvPr/>
        </p:nvSpPr>
        <p:spPr>
          <a:xfrm>
            <a:off x="3005219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98.92%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4023D6-20C8-478D-AECE-FB3D8A395A02}"/>
              </a:ext>
            </a:extLst>
          </p:cNvPr>
          <p:cNvSpPr/>
          <p:nvPr/>
        </p:nvSpPr>
        <p:spPr>
          <a:xfrm>
            <a:off x="6010440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98.94%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876024-DBBC-4E29-AD09-FD5347C9E156}"/>
              </a:ext>
            </a:extLst>
          </p:cNvPr>
          <p:cNvSpPr/>
          <p:nvPr/>
        </p:nvSpPr>
        <p:spPr>
          <a:xfrm>
            <a:off x="9015660" y="4487412"/>
            <a:ext cx="2566737" cy="7860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EB92A9-78FD-49CE-B54A-683F8E4A0219}"/>
              </a:ext>
            </a:extLst>
          </p:cNvPr>
          <p:cNvSpPr txBox="1"/>
          <p:nvPr/>
        </p:nvSpPr>
        <p:spPr>
          <a:xfrm>
            <a:off x="6538933" y="6400412"/>
            <a:ext cx="535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Note: * denotes accuracy based on the misclassification rate</a:t>
            </a:r>
          </a:p>
        </p:txBody>
      </p:sp>
    </p:spTree>
    <p:extLst>
      <p:ext uri="{BB962C8B-B14F-4D97-AF65-F5344CB8AC3E}">
        <p14:creationId xmlns:p14="http://schemas.microsoft.com/office/powerpoint/2010/main" val="248786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959A-C89C-A2FA-9D6C-21031CB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66" y="3112104"/>
            <a:ext cx="10515600" cy="633792"/>
          </a:xfrm>
        </p:spPr>
        <p:txBody>
          <a:bodyPr lIns="91440" tIns="45720" rIns="91440" bIns="45720" anchor="b"/>
          <a:lstStyle/>
          <a:p>
            <a:r>
              <a:rPr lang="en-US">
                <a:latin typeface="Cambria"/>
                <a:ea typeface="Cambria"/>
                <a:cs typeface="Lato"/>
              </a:rPr>
              <a:t>Our Approach </a:t>
            </a:r>
          </a:p>
        </p:txBody>
      </p:sp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35D0D5CB-8099-3D23-BCD9-F42D5D4A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702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58047"/>
      </p:ext>
    </p:extLst>
  </p:cSld>
  <p:clrMapOvr>
    <a:masterClrMapping/>
  </p:clrMapOvr>
</p:sld>
</file>

<file path=ppt/theme/theme1.xml><?xml version="1.0" encoding="utf-8"?>
<a:theme xmlns:a="http://schemas.openxmlformats.org/drawingml/2006/main" name="2020 WM Template">
  <a:themeElements>
    <a:clrScheme name="Custom ">
      <a:dk1>
        <a:srgbClr val="3B3739"/>
      </a:dk1>
      <a:lt1>
        <a:srgbClr val="FFFFFF"/>
      </a:lt1>
      <a:dk2>
        <a:srgbClr val="626262"/>
      </a:dk2>
      <a:lt2>
        <a:srgbClr val="F2CE50"/>
      </a:lt2>
      <a:accent1>
        <a:srgbClr val="D6D6D6"/>
      </a:accent1>
      <a:accent2>
        <a:srgbClr val="AD9C67"/>
      </a:accent2>
      <a:accent3>
        <a:srgbClr val="232320"/>
      </a:accent3>
      <a:accent4>
        <a:srgbClr val="626262"/>
      </a:accent4>
      <a:accent5>
        <a:srgbClr val="BFA754"/>
      </a:accent5>
      <a:accent6>
        <a:srgbClr val="E6DEC4"/>
      </a:accent6>
      <a:hlink>
        <a:srgbClr val="837B63"/>
      </a:hlink>
      <a:folHlink>
        <a:srgbClr val="AD9C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 West Monroe Template  -  Read-Only" id="{894034A5-D066-4F80-964C-86CC811A55B8}" vid="{5DDD537B-3781-41B3-B817-CD4C87FD50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31BA661FFFA448B6D02095637454A" ma:contentTypeVersion="8" ma:contentTypeDescription="Create a new document." ma:contentTypeScope="" ma:versionID="26f7bf59b2e81942d08ebd23b78497ec">
  <xsd:schema xmlns:xsd="http://www.w3.org/2001/XMLSchema" xmlns:xs="http://www.w3.org/2001/XMLSchema" xmlns:p="http://schemas.microsoft.com/office/2006/metadata/properties" xmlns:ns3="cfdb2f53-2566-4ee2-9f71-c8cd24eceef8" xmlns:ns4="454f00ce-17c1-4ead-b676-947253e99cff" targetNamespace="http://schemas.microsoft.com/office/2006/metadata/properties" ma:root="true" ma:fieldsID="b1ad91f0440df04db1341ebaa747ddaf" ns3:_="" ns4:_="">
    <xsd:import namespace="cfdb2f53-2566-4ee2-9f71-c8cd24eceef8"/>
    <xsd:import namespace="454f00ce-17c1-4ead-b676-947253e99c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db2f53-2566-4ee2-9f71-c8cd24ecee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f00ce-17c1-4ead-b676-947253e99c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db2f53-2566-4ee2-9f71-c8cd24eceef8" xsi:nil="true"/>
  </documentManagement>
</p:properties>
</file>

<file path=customXml/itemProps1.xml><?xml version="1.0" encoding="utf-8"?>
<ds:datastoreItem xmlns:ds="http://schemas.openxmlformats.org/officeDocument/2006/customXml" ds:itemID="{5E0E99C0-4752-4866-A357-A321693192DD}">
  <ds:schemaRefs>
    <ds:schemaRef ds:uri="454f00ce-17c1-4ead-b676-947253e99cff"/>
    <ds:schemaRef ds:uri="cfdb2f53-2566-4ee2-9f71-c8cd24ecee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09FCD1-E966-4739-A6E0-F0AC1F60D7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D4A14-1E77-4527-B145-07008431DD6D}">
  <ds:schemaRefs>
    <ds:schemaRef ds:uri="454f00ce-17c1-4ead-b676-947253e99cff"/>
    <ds:schemaRef ds:uri="http://www.w3.org/XML/1998/namespace"/>
    <ds:schemaRef ds:uri="cfdb2f53-2566-4ee2-9f71-c8cd24eceef8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2438</Words>
  <Application>Microsoft Office PowerPoint</Application>
  <PresentationFormat>Widescreen</PresentationFormat>
  <Paragraphs>1034</Paragraphs>
  <Slides>79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Inter</vt:lpstr>
      <vt:lpstr>Noto Sans</vt:lpstr>
      <vt:lpstr>Wingdings</vt:lpstr>
      <vt:lpstr>2020 WM Template</vt:lpstr>
      <vt:lpstr>PowerPoint Presentation</vt:lpstr>
      <vt:lpstr>Meet Our Team</vt:lpstr>
      <vt:lpstr>Our Objective</vt:lpstr>
      <vt:lpstr>The Question Behind Our Analysis</vt:lpstr>
      <vt:lpstr>Why Does This Matter?</vt:lpstr>
      <vt:lpstr>Our Recommendation</vt:lpstr>
      <vt:lpstr>Using the Funnel Method to Predict Clusters</vt:lpstr>
      <vt:lpstr>Using the Funnel Method to Predict Clusters</vt:lpstr>
      <vt:lpstr>Our Approach </vt:lpstr>
      <vt:lpstr>Approach to Modeling Step-by-Step </vt:lpstr>
      <vt:lpstr>Research </vt:lpstr>
      <vt:lpstr>Propensity Modeling is Segmentation Estimation</vt:lpstr>
      <vt:lpstr>Cleaning &amp; Exploration</vt:lpstr>
      <vt:lpstr>Data Cleaning is Essential to Predictive Accuracy </vt:lpstr>
      <vt:lpstr>Geographic Distribution  </vt:lpstr>
      <vt:lpstr>Cluster 0 is Present in Arkansas and Illinois </vt:lpstr>
      <vt:lpstr>Cluster 1 is Primarily in California </vt:lpstr>
      <vt:lpstr>Cluster 2 is Present in California </vt:lpstr>
      <vt:lpstr>Cluster 3 is Present in All Three Regions </vt:lpstr>
      <vt:lpstr>Cluster 4 is Present in California and Arkansas</vt:lpstr>
      <vt:lpstr>Cluster 5 is Present in Arkansas and Illinois </vt:lpstr>
      <vt:lpstr>Customer Profiling  </vt:lpstr>
      <vt:lpstr>Cluster 0 is Elderly, Price Sensitive Females </vt:lpstr>
      <vt:lpstr>Cluster 1 is Middle-Aged, Educated Big-Spenders </vt:lpstr>
      <vt:lpstr>Cluster 2 is Middle-Aged, Hispanic Males </vt:lpstr>
      <vt:lpstr>Cluster 3 is Middle-Aged, Educated, Moderate Spenders </vt:lpstr>
      <vt:lpstr>Cluster 4 is Middle-Aged, Moderate Spending Males </vt:lpstr>
      <vt:lpstr>Cluster 5 is Middle-Aged, Price Sensitive Males</vt:lpstr>
      <vt:lpstr>The Biggest Differentiator between Clusters is Spend</vt:lpstr>
      <vt:lpstr>Model Building  </vt:lpstr>
      <vt:lpstr>The Funnel Approach Predicts in Order of Distribution</vt:lpstr>
      <vt:lpstr>The Funnel Method Filters Data   </vt:lpstr>
      <vt:lpstr>Model Validation  </vt:lpstr>
      <vt:lpstr>Model Building for Cluster 0 </vt:lpstr>
      <vt:lpstr>Decision Tree is the Best Model for Cluster 0  </vt:lpstr>
      <vt:lpstr>Model Building for Cluster 2 </vt:lpstr>
      <vt:lpstr>Decision Tree is the Best Model for Cluster 2  </vt:lpstr>
      <vt:lpstr>Model Building for Cluster 5 </vt:lpstr>
      <vt:lpstr>Gradient Boost is the Best Model for Cluster 5</vt:lpstr>
      <vt:lpstr>Model Building for Cluster 4 </vt:lpstr>
      <vt:lpstr>Gradient Boost is the Best Model for Cluster 4</vt:lpstr>
      <vt:lpstr>Model Building for Cluster 3 </vt:lpstr>
      <vt:lpstr>Random Forest in the Best Model for Cluster 3 </vt:lpstr>
      <vt:lpstr>Importance Plots Show Spend and Zip are Significant </vt:lpstr>
      <vt:lpstr>Model Deployment  </vt:lpstr>
      <vt:lpstr>Distribution is Similar for Sample and Population  </vt:lpstr>
      <vt:lpstr>Model Building for all Clusters</vt:lpstr>
      <vt:lpstr>Recommendation for Entire Dataset </vt:lpstr>
      <vt:lpstr>Use Case 1 Application  </vt:lpstr>
      <vt:lpstr>Relatively Uniform Distribution for Sahara 2</vt:lpstr>
      <vt:lpstr>Decision Tree and Gradient Boost are Best Performing </vt:lpstr>
      <vt:lpstr>Next Steps</vt:lpstr>
      <vt:lpstr>How to Use Our Model  </vt:lpstr>
      <vt:lpstr>Benefits of the Funnel Method</vt:lpstr>
      <vt:lpstr>Limitations to the Funnel Method</vt:lpstr>
      <vt:lpstr>Our Model will Increase Customer Lifetime Value</vt:lpstr>
      <vt:lpstr>PowerPoint Presentation</vt:lpstr>
      <vt:lpstr>Appendix</vt:lpstr>
      <vt:lpstr>Data Cleaning</vt:lpstr>
      <vt:lpstr>Data Cleaning</vt:lpstr>
      <vt:lpstr>Age Charts</vt:lpstr>
      <vt:lpstr>Ethnicity Charts</vt:lpstr>
      <vt:lpstr>Ethnicity Charts</vt:lpstr>
      <vt:lpstr>Income Charts</vt:lpstr>
      <vt:lpstr>Income Charts</vt:lpstr>
      <vt:lpstr>Education Charts</vt:lpstr>
      <vt:lpstr>Education Charts</vt:lpstr>
      <vt:lpstr>Gender Charts</vt:lpstr>
      <vt:lpstr>Gender Charts</vt:lpstr>
      <vt:lpstr>SPENDEX Charts</vt:lpstr>
      <vt:lpstr>SPENDEX Charts</vt:lpstr>
      <vt:lpstr>SPENDEX Charts</vt:lpstr>
      <vt:lpstr>Sample vs. Entire Dataset</vt:lpstr>
      <vt:lpstr>Sample vs. Entire Dataset</vt:lpstr>
      <vt:lpstr>Importance Plots – Cluster 0  </vt:lpstr>
      <vt:lpstr>Importance Plots – Cluster 2  </vt:lpstr>
      <vt:lpstr>Importance Plots – Cluster 5  </vt:lpstr>
      <vt:lpstr>Importance Plots – Cluster 4  </vt:lpstr>
      <vt:lpstr>Importance Plots – Cluster 3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CALLAHAN JOSEPH MANUEL</dc:creator>
  <cp:lastModifiedBy>Jillian Wedin</cp:lastModifiedBy>
  <cp:revision>8</cp:revision>
  <cp:lastPrinted>2019-12-04T21:01:47Z</cp:lastPrinted>
  <dcterms:created xsi:type="dcterms:W3CDTF">2020-02-17T00:28:47Z</dcterms:created>
  <dcterms:modified xsi:type="dcterms:W3CDTF">2023-09-22T15:52:52Z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0x010100A6431BA661FFFA448B6D02095637454A</vt:lpwstr>
  </property>
</Properties>
</file>